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682" r:id="rId2"/>
    <p:sldId id="683" r:id="rId3"/>
    <p:sldId id="687" r:id="rId4"/>
    <p:sldId id="689" r:id="rId5"/>
    <p:sldId id="684" r:id="rId6"/>
    <p:sldId id="688" r:id="rId7"/>
    <p:sldId id="690" r:id="rId8"/>
    <p:sldId id="694" r:id="rId9"/>
    <p:sldId id="695" r:id="rId10"/>
    <p:sldId id="691" r:id="rId11"/>
    <p:sldId id="696" r:id="rId12"/>
    <p:sldId id="697" r:id="rId13"/>
    <p:sldId id="698" r:id="rId14"/>
    <p:sldId id="692" r:id="rId15"/>
    <p:sldId id="699" r:id="rId16"/>
    <p:sldId id="700" r:id="rId17"/>
    <p:sldId id="701" r:id="rId18"/>
    <p:sldId id="702" r:id="rId19"/>
    <p:sldId id="693" r:id="rId20"/>
    <p:sldId id="703" r:id="rId21"/>
    <p:sldId id="704" r:id="rId22"/>
    <p:sldId id="705" r:id="rId23"/>
    <p:sldId id="707" r:id="rId24"/>
    <p:sldId id="708" r:id="rId25"/>
    <p:sldId id="710" r:id="rId26"/>
    <p:sldId id="709" r:id="rId27"/>
    <p:sldId id="711" r:id="rId28"/>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729"/>
  </p:normalViewPr>
  <p:slideViewPr>
    <p:cSldViewPr snapToGrid="0" snapToObjects="1">
      <p:cViewPr varScale="1">
        <p:scale>
          <a:sx n="112" d="100"/>
          <a:sy n="112" d="100"/>
        </p:scale>
        <p:origin x="5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39674E-D982-7147-A0AD-87E483254098}" type="datetimeFigureOut">
              <a:rPr lang="es-ES" smtClean="0"/>
              <a:t>9/4/19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21537-12F1-2B4C-A367-09DD9709CA35}" type="slidenum">
              <a:rPr lang="es-ES" smtClean="0"/>
              <a:t>‹Nº›</a:t>
            </a:fld>
            <a:endParaRPr lang="es-ES"/>
          </a:p>
        </p:txBody>
      </p:sp>
    </p:spTree>
    <p:extLst>
      <p:ext uri="{BB962C8B-B14F-4D97-AF65-F5344CB8AC3E}">
        <p14:creationId xmlns:p14="http://schemas.microsoft.com/office/powerpoint/2010/main" val="3601412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a:t>
            </a:fld>
            <a:endParaRPr lang="en-US"/>
          </a:p>
        </p:txBody>
      </p:sp>
    </p:spTree>
    <p:extLst>
      <p:ext uri="{BB962C8B-B14F-4D97-AF65-F5344CB8AC3E}">
        <p14:creationId xmlns:p14="http://schemas.microsoft.com/office/powerpoint/2010/main" val="4158629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10</a:t>
            </a:fld>
            <a:endParaRPr lang="en-US"/>
          </a:p>
        </p:txBody>
      </p:sp>
    </p:spTree>
    <p:extLst>
      <p:ext uri="{BB962C8B-B14F-4D97-AF65-F5344CB8AC3E}">
        <p14:creationId xmlns:p14="http://schemas.microsoft.com/office/powerpoint/2010/main" val="1885147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4171614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525409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13</a:t>
            </a:fld>
            <a:endParaRPr lang="en-US"/>
          </a:p>
        </p:txBody>
      </p:sp>
    </p:spTree>
    <p:extLst>
      <p:ext uri="{BB962C8B-B14F-4D97-AF65-F5344CB8AC3E}">
        <p14:creationId xmlns:p14="http://schemas.microsoft.com/office/powerpoint/2010/main" val="3629415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14</a:t>
            </a:fld>
            <a:endParaRPr lang="en-US"/>
          </a:p>
        </p:txBody>
      </p:sp>
    </p:spTree>
    <p:extLst>
      <p:ext uri="{BB962C8B-B14F-4D97-AF65-F5344CB8AC3E}">
        <p14:creationId xmlns:p14="http://schemas.microsoft.com/office/powerpoint/2010/main" val="38928988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15</a:t>
            </a:fld>
            <a:endParaRPr lang="en-US"/>
          </a:p>
        </p:txBody>
      </p:sp>
    </p:spTree>
    <p:extLst>
      <p:ext uri="{BB962C8B-B14F-4D97-AF65-F5344CB8AC3E}">
        <p14:creationId xmlns:p14="http://schemas.microsoft.com/office/powerpoint/2010/main" val="313789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16</a:t>
            </a:fld>
            <a:endParaRPr lang="en-US"/>
          </a:p>
        </p:txBody>
      </p:sp>
    </p:spTree>
    <p:extLst>
      <p:ext uri="{BB962C8B-B14F-4D97-AF65-F5344CB8AC3E}">
        <p14:creationId xmlns:p14="http://schemas.microsoft.com/office/powerpoint/2010/main" val="3618268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17</a:t>
            </a:fld>
            <a:endParaRPr lang="en-US"/>
          </a:p>
        </p:txBody>
      </p:sp>
    </p:spTree>
    <p:extLst>
      <p:ext uri="{BB962C8B-B14F-4D97-AF65-F5344CB8AC3E}">
        <p14:creationId xmlns:p14="http://schemas.microsoft.com/office/powerpoint/2010/main" val="2410175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18</a:t>
            </a:fld>
            <a:endParaRPr lang="en-US"/>
          </a:p>
        </p:txBody>
      </p:sp>
    </p:spTree>
    <p:extLst>
      <p:ext uri="{BB962C8B-B14F-4D97-AF65-F5344CB8AC3E}">
        <p14:creationId xmlns:p14="http://schemas.microsoft.com/office/powerpoint/2010/main" val="18441938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19</a:t>
            </a:fld>
            <a:endParaRPr lang="en-US"/>
          </a:p>
        </p:txBody>
      </p:sp>
    </p:spTree>
    <p:extLst>
      <p:ext uri="{BB962C8B-B14F-4D97-AF65-F5344CB8AC3E}">
        <p14:creationId xmlns:p14="http://schemas.microsoft.com/office/powerpoint/2010/main" val="2078448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a:t>
            </a:fld>
            <a:endParaRPr lang="en-US"/>
          </a:p>
        </p:txBody>
      </p:sp>
    </p:spTree>
    <p:extLst>
      <p:ext uri="{BB962C8B-B14F-4D97-AF65-F5344CB8AC3E}">
        <p14:creationId xmlns:p14="http://schemas.microsoft.com/office/powerpoint/2010/main" val="1609703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20</a:t>
            </a:fld>
            <a:endParaRPr lang="en-US"/>
          </a:p>
        </p:txBody>
      </p:sp>
    </p:spTree>
    <p:extLst>
      <p:ext uri="{BB962C8B-B14F-4D97-AF65-F5344CB8AC3E}">
        <p14:creationId xmlns:p14="http://schemas.microsoft.com/office/powerpoint/2010/main" val="551263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21</a:t>
            </a:fld>
            <a:endParaRPr lang="en-US"/>
          </a:p>
        </p:txBody>
      </p:sp>
    </p:spTree>
    <p:extLst>
      <p:ext uri="{BB962C8B-B14F-4D97-AF65-F5344CB8AC3E}">
        <p14:creationId xmlns:p14="http://schemas.microsoft.com/office/powerpoint/2010/main" val="3167546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22</a:t>
            </a:fld>
            <a:endParaRPr lang="en-US"/>
          </a:p>
        </p:txBody>
      </p:sp>
    </p:spTree>
    <p:extLst>
      <p:ext uri="{BB962C8B-B14F-4D97-AF65-F5344CB8AC3E}">
        <p14:creationId xmlns:p14="http://schemas.microsoft.com/office/powerpoint/2010/main" val="4030695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23</a:t>
            </a:fld>
            <a:endParaRPr lang="en-US"/>
          </a:p>
        </p:txBody>
      </p:sp>
    </p:spTree>
    <p:extLst>
      <p:ext uri="{BB962C8B-B14F-4D97-AF65-F5344CB8AC3E}">
        <p14:creationId xmlns:p14="http://schemas.microsoft.com/office/powerpoint/2010/main" val="20767191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24</a:t>
            </a:fld>
            <a:endParaRPr lang="en-US"/>
          </a:p>
        </p:txBody>
      </p:sp>
    </p:spTree>
    <p:extLst>
      <p:ext uri="{BB962C8B-B14F-4D97-AF65-F5344CB8AC3E}">
        <p14:creationId xmlns:p14="http://schemas.microsoft.com/office/powerpoint/2010/main" val="1609523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25</a:t>
            </a:fld>
            <a:endParaRPr lang="en-US"/>
          </a:p>
        </p:txBody>
      </p:sp>
    </p:spTree>
    <p:extLst>
      <p:ext uri="{BB962C8B-B14F-4D97-AF65-F5344CB8AC3E}">
        <p14:creationId xmlns:p14="http://schemas.microsoft.com/office/powerpoint/2010/main" val="38868898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26</a:t>
            </a:fld>
            <a:endParaRPr lang="en-US"/>
          </a:p>
        </p:txBody>
      </p:sp>
    </p:spTree>
    <p:extLst>
      <p:ext uri="{BB962C8B-B14F-4D97-AF65-F5344CB8AC3E}">
        <p14:creationId xmlns:p14="http://schemas.microsoft.com/office/powerpoint/2010/main" val="3026409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27</a:t>
            </a:fld>
            <a:endParaRPr lang="en-US"/>
          </a:p>
        </p:txBody>
      </p:sp>
    </p:spTree>
    <p:extLst>
      <p:ext uri="{BB962C8B-B14F-4D97-AF65-F5344CB8AC3E}">
        <p14:creationId xmlns:p14="http://schemas.microsoft.com/office/powerpoint/2010/main" val="2444672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a:t>
            </a:fld>
            <a:endParaRPr lang="en-US"/>
          </a:p>
        </p:txBody>
      </p:sp>
    </p:spTree>
    <p:extLst>
      <p:ext uri="{BB962C8B-B14F-4D97-AF65-F5344CB8AC3E}">
        <p14:creationId xmlns:p14="http://schemas.microsoft.com/office/powerpoint/2010/main" val="2113353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a:t>
            </a:fld>
            <a:endParaRPr lang="en-US"/>
          </a:p>
        </p:txBody>
      </p:sp>
    </p:spTree>
    <p:extLst>
      <p:ext uri="{BB962C8B-B14F-4D97-AF65-F5344CB8AC3E}">
        <p14:creationId xmlns:p14="http://schemas.microsoft.com/office/powerpoint/2010/main" val="362483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5</a:t>
            </a:fld>
            <a:endParaRPr lang="en-US"/>
          </a:p>
        </p:txBody>
      </p:sp>
    </p:spTree>
    <p:extLst>
      <p:ext uri="{BB962C8B-B14F-4D97-AF65-F5344CB8AC3E}">
        <p14:creationId xmlns:p14="http://schemas.microsoft.com/office/powerpoint/2010/main" val="5486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6</a:t>
            </a:fld>
            <a:endParaRPr lang="en-US"/>
          </a:p>
        </p:txBody>
      </p:sp>
    </p:spTree>
    <p:extLst>
      <p:ext uri="{BB962C8B-B14F-4D97-AF65-F5344CB8AC3E}">
        <p14:creationId xmlns:p14="http://schemas.microsoft.com/office/powerpoint/2010/main" val="2832794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7</a:t>
            </a:fld>
            <a:endParaRPr lang="en-US"/>
          </a:p>
        </p:txBody>
      </p:sp>
    </p:spTree>
    <p:extLst>
      <p:ext uri="{BB962C8B-B14F-4D97-AF65-F5344CB8AC3E}">
        <p14:creationId xmlns:p14="http://schemas.microsoft.com/office/powerpoint/2010/main" val="2886749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8</a:t>
            </a:fld>
            <a:endParaRPr lang="en-US"/>
          </a:p>
        </p:txBody>
      </p:sp>
    </p:spTree>
    <p:extLst>
      <p:ext uri="{BB962C8B-B14F-4D97-AF65-F5344CB8AC3E}">
        <p14:creationId xmlns:p14="http://schemas.microsoft.com/office/powerpoint/2010/main" val="3687451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9</a:t>
            </a:fld>
            <a:endParaRPr lang="en-US"/>
          </a:p>
        </p:txBody>
      </p:sp>
    </p:spTree>
    <p:extLst>
      <p:ext uri="{BB962C8B-B14F-4D97-AF65-F5344CB8AC3E}">
        <p14:creationId xmlns:p14="http://schemas.microsoft.com/office/powerpoint/2010/main" val="251059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BBD3C1-A6EC-5049-8368-2A6787FDD5B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CEFD861-CD96-7F47-9D1D-8BBC9F74F6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E35C966D-4981-5049-9A25-E4C5C5ABB3B0}"/>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384EDE7A-F451-B54D-AAA9-1964411FB32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3E35C97-E1E4-A747-B23F-23322366EA35}"/>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4272296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2170FF-AB64-3046-AF99-8404336ADFC8}"/>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82EF570D-D401-3141-ABB8-8BE0075B2C7E}"/>
              </a:ext>
            </a:extLst>
          </p:cNvPr>
          <p:cNvSpPr>
            <a:spLocks noGrp="1"/>
          </p:cNvSpPr>
          <p:nvPr>
            <p:ph type="body" orient="vert" idx="1"/>
          </p:nvPr>
        </p:nvSpPr>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780C55A8-90BC-4B40-8F2F-74471FAB3257}"/>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A247EF41-908A-5340-9C2B-D94965A44B9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F8BA8C-C7EF-DC48-8B11-CD949EDD9D98}"/>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1527488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157A4D26-E17A-F34D-8749-541038D0402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001159FB-7D91-A341-ACB3-B0F11690FFD0}"/>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5A58ACE8-6C95-5E41-B8ED-ED49D9E204B7}"/>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75B639E6-E5BE-6242-9090-9F2463BA476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9AFD7F2-F84E-FC4E-A34F-25F934D30937}"/>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3997112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A30826-8490-DA4A-860C-DE8FEA1275B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2E1DBA-4CC8-0746-AEE0-4DAC1738F1B1}"/>
              </a:ext>
            </a:extLst>
          </p:cNvPr>
          <p:cNvSpPr>
            <a:spLocks noGrp="1"/>
          </p:cNvSpPr>
          <p:nvPr>
            <p:ph idx="1"/>
          </p:nvPr>
        </p:nvSpPr>
        <p:spPr/>
        <p:txBody>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F62EBB5F-3470-C14F-82C7-D8B3103D10CC}"/>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63180E33-BAAF-0E41-ACED-3299FC0A38D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F8DE045-0A86-2B43-A346-065A3765AEEE}"/>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905678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2667B0-1DD2-3D49-93B5-DDF0F906092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7B869527-08C2-2C4E-9093-27BE123E21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7E78E504-782B-AF4C-9B38-49A68EBE5DB8}"/>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2349AB30-F516-3C43-A4E3-6317D6403E4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200FAFB-1372-A144-833E-06D4B91D1C8D}"/>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3621867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E42071-C0BB-084C-8940-F3D5FDC40D9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B624D8B-EBE3-B04D-A6B3-C159F22106AC}"/>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3344FA18-E12E-E041-8C69-30987D254DC4}"/>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E72418A2-BFBD-934E-BDDB-F0B6541161D5}"/>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6" name="Marcador de pie de página 5">
            <a:extLst>
              <a:ext uri="{FF2B5EF4-FFF2-40B4-BE49-F238E27FC236}">
                <a16:creationId xmlns:a16="http://schemas.microsoft.com/office/drawing/2014/main" id="{6B537EC5-87F2-C740-893B-6A17B39B4ED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F9F3468-5534-5649-A47F-CCFBB06296CE}"/>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3472351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856E99-2E47-C646-9727-B6AD251721C2}"/>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72C5201-9149-B745-B1BA-2CE55A1E85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p>
        </p:txBody>
      </p:sp>
      <p:sp>
        <p:nvSpPr>
          <p:cNvPr id="4" name="Marcador de contenido 3">
            <a:extLst>
              <a:ext uri="{FF2B5EF4-FFF2-40B4-BE49-F238E27FC236}">
                <a16:creationId xmlns:a16="http://schemas.microsoft.com/office/drawing/2014/main" id="{95E79706-D354-4C4C-AE96-B57F2117DC1E}"/>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p>
        </p:txBody>
      </p:sp>
      <p:sp>
        <p:nvSpPr>
          <p:cNvPr id="5" name="Marcador de texto 4">
            <a:extLst>
              <a:ext uri="{FF2B5EF4-FFF2-40B4-BE49-F238E27FC236}">
                <a16:creationId xmlns:a16="http://schemas.microsoft.com/office/drawing/2014/main" id="{3F8EAA18-2A38-3D40-910A-24EEAAD5E9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p>
        </p:txBody>
      </p:sp>
      <p:sp>
        <p:nvSpPr>
          <p:cNvPr id="6" name="Marcador de contenido 5">
            <a:extLst>
              <a:ext uri="{FF2B5EF4-FFF2-40B4-BE49-F238E27FC236}">
                <a16:creationId xmlns:a16="http://schemas.microsoft.com/office/drawing/2014/main" id="{21FD9DFF-7FBF-FE45-B296-2E7B435EA3D6}"/>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p>
        </p:txBody>
      </p:sp>
      <p:sp>
        <p:nvSpPr>
          <p:cNvPr id="7" name="Marcador de fecha 6">
            <a:extLst>
              <a:ext uri="{FF2B5EF4-FFF2-40B4-BE49-F238E27FC236}">
                <a16:creationId xmlns:a16="http://schemas.microsoft.com/office/drawing/2014/main" id="{451660E3-46E1-7B4E-805B-B38971399C18}"/>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8" name="Marcador de pie de página 7">
            <a:extLst>
              <a:ext uri="{FF2B5EF4-FFF2-40B4-BE49-F238E27FC236}">
                <a16:creationId xmlns:a16="http://schemas.microsoft.com/office/drawing/2014/main" id="{9CBC1410-BF8C-8A4E-817A-493DA214008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A35ADD63-5EFB-DC4C-832F-FBC4FC06C4BF}"/>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4288747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A493B2-69E5-744D-AE9B-4AF185D97C87}"/>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55D826FA-65E5-4E4D-B7BB-30B2DA73F346}"/>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4" name="Marcador de pie de página 3">
            <a:extLst>
              <a:ext uri="{FF2B5EF4-FFF2-40B4-BE49-F238E27FC236}">
                <a16:creationId xmlns:a16="http://schemas.microsoft.com/office/drawing/2014/main" id="{E7D806AA-D43D-6A46-83A6-0F4F63950F93}"/>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7051FBD6-7113-4949-A549-68149B5622E9}"/>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813133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A35A2D7-CAD4-0445-B2FF-F592EFD07F37}"/>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3" name="Marcador de pie de página 2">
            <a:extLst>
              <a:ext uri="{FF2B5EF4-FFF2-40B4-BE49-F238E27FC236}">
                <a16:creationId xmlns:a16="http://schemas.microsoft.com/office/drawing/2014/main" id="{D413FA10-5A1F-0843-B256-575873509B7B}"/>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B20D5628-7478-7A4C-9F56-3492B33CD081}"/>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996585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ABCC29-C816-CB49-B7DB-2A5DBB161AF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F1B28516-E4FE-E94D-A2F5-1F0B1DBCFD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p>
        </p:txBody>
      </p:sp>
      <p:sp>
        <p:nvSpPr>
          <p:cNvPr id="4" name="Marcador de texto 3">
            <a:extLst>
              <a:ext uri="{FF2B5EF4-FFF2-40B4-BE49-F238E27FC236}">
                <a16:creationId xmlns:a16="http://schemas.microsoft.com/office/drawing/2014/main" id="{F49A3D1C-5855-BB42-BFF2-E8C96AC7C9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E74D6445-B406-264A-BC1A-C61F7378E81C}"/>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6" name="Marcador de pie de página 5">
            <a:extLst>
              <a:ext uri="{FF2B5EF4-FFF2-40B4-BE49-F238E27FC236}">
                <a16:creationId xmlns:a16="http://schemas.microsoft.com/office/drawing/2014/main" id="{011F40AB-2349-C849-9041-77C7506C35EF}"/>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B4452FB2-414A-5442-B381-7865A6A67C6A}"/>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338763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1B8794-285C-C346-9361-FCFD04E7FBB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20D6BEA6-A782-B544-AFE5-39CD746757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809FC175-608F-1946-84E9-963AAF3841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p>
        </p:txBody>
      </p:sp>
      <p:sp>
        <p:nvSpPr>
          <p:cNvPr id="5" name="Marcador de fecha 4">
            <a:extLst>
              <a:ext uri="{FF2B5EF4-FFF2-40B4-BE49-F238E27FC236}">
                <a16:creationId xmlns:a16="http://schemas.microsoft.com/office/drawing/2014/main" id="{82E5D365-9B79-024B-B7D5-D147BFC66326}"/>
              </a:ext>
            </a:extLst>
          </p:cNvPr>
          <p:cNvSpPr>
            <a:spLocks noGrp="1"/>
          </p:cNvSpPr>
          <p:nvPr>
            <p:ph type="dt" sz="half" idx="10"/>
          </p:nvPr>
        </p:nvSpPr>
        <p:spPr/>
        <p:txBody>
          <a:bodyPr/>
          <a:lstStyle/>
          <a:p>
            <a:fld id="{F3AB5262-442F-7244-96AF-4EC14D26ECFB}" type="datetimeFigureOut">
              <a:rPr lang="es-ES" smtClean="0"/>
              <a:t>9/4/19</a:t>
            </a:fld>
            <a:endParaRPr lang="es-ES"/>
          </a:p>
        </p:txBody>
      </p:sp>
      <p:sp>
        <p:nvSpPr>
          <p:cNvPr id="6" name="Marcador de pie de página 5">
            <a:extLst>
              <a:ext uri="{FF2B5EF4-FFF2-40B4-BE49-F238E27FC236}">
                <a16:creationId xmlns:a16="http://schemas.microsoft.com/office/drawing/2014/main" id="{47248382-1421-0E46-BF13-C680C0A2705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DDA7BA38-02CD-AD45-BF4D-1BD6924335FA}"/>
              </a:ext>
            </a:extLst>
          </p:cNvPr>
          <p:cNvSpPr>
            <a:spLocks noGrp="1"/>
          </p:cNvSpPr>
          <p:nvPr>
            <p:ph type="sldNum" sz="quarter" idx="12"/>
          </p:nvPr>
        </p:nvSpPr>
        <p:spPr/>
        <p:txBody>
          <a:bodyPr/>
          <a:lstStyle/>
          <a:p>
            <a:fld id="{23C32096-6AC0-D342-8C85-17188D49293D}" type="slidenum">
              <a:rPr lang="es-ES" smtClean="0"/>
              <a:t>‹Nº›</a:t>
            </a:fld>
            <a:endParaRPr lang="es-ES"/>
          </a:p>
        </p:txBody>
      </p:sp>
    </p:spTree>
    <p:extLst>
      <p:ext uri="{BB962C8B-B14F-4D97-AF65-F5344CB8AC3E}">
        <p14:creationId xmlns:p14="http://schemas.microsoft.com/office/powerpoint/2010/main" val="2932312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CFFC10F-C3C4-C948-BBB4-F80562AF12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9BE5D56-A1B0-0041-9842-2D2BA70315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p>
        </p:txBody>
      </p:sp>
      <p:sp>
        <p:nvSpPr>
          <p:cNvPr id="4" name="Marcador de fecha 3">
            <a:extLst>
              <a:ext uri="{FF2B5EF4-FFF2-40B4-BE49-F238E27FC236}">
                <a16:creationId xmlns:a16="http://schemas.microsoft.com/office/drawing/2014/main" id="{759650F5-D214-F54D-A32A-B8DA23D3D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AB5262-442F-7244-96AF-4EC14D26ECFB}" type="datetimeFigureOut">
              <a:rPr lang="es-ES" smtClean="0"/>
              <a:t>9/4/19</a:t>
            </a:fld>
            <a:endParaRPr lang="es-ES"/>
          </a:p>
        </p:txBody>
      </p:sp>
      <p:sp>
        <p:nvSpPr>
          <p:cNvPr id="5" name="Marcador de pie de página 4">
            <a:extLst>
              <a:ext uri="{FF2B5EF4-FFF2-40B4-BE49-F238E27FC236}">
                <a16:creationId xmlns:a16="http://schemas.microsoft.com/office/drawing/2014/main" id="{9BB8B493-9D36-5C47-BEA1-F382EF9EC0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1EE3DFD8-3070-0149-8601-4C967DE41A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C32096-6AC0-D342-8C85-17188D49293D}" type="slidenum">
              <a:rPr lang="es-ES" smtClean="0"/>
              <a:t>‹Nº›</a:t>
            </a:fld>
            <a:endParaRPr lang="es-ES"/>
          </a:p>
        </p:txBody>
      </p:sp>
    </p:spTree>
    <p:extLst>
      <p:ext uri="{BB962C8B-B14F-4D97-AF65-F5344CB8AC3E}">
        <p14:creationId xmlns:p14="http://schemas.microsoft.com/office/powerpoint/2010/main" val="1517678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911424" y="257600"/>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HECHOS INICIALES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2063750" y="1350963"/>
            <a:ext cx="8064500" cy="4335546"/>
          </a:xfrm>
          <a:ln>
            <a:solidFill>
              <a:srgbClr val="2F618F"/>
            </a:solidFill>
            <a:miter lim="800000"/>
            <a:headEnd/>
            <a:tailEnd/>
          </a:ln>
        </p:spPr>
        <p:txBody>
          <a:bodyPr>
            <a:spAutoFit/>
          </a:bodyPr>
          <a:lstStyle/>
          <a:p>
            <a:pPr algn="just"/>
            <a:r>
              <a:rPr lang="es-ES" dirty="0"/>
              <a:t> </a:t>
            </a:r>
            <a:r>
              <a:rPr lang="es-ES" i="1" dirty="0"/>
              <a:t>"El Federal Bank of Atlantis (FBA) es un banco conocido, próspero y fiable en Europa. Tiene numerosas sucursales y negocios en distintos países, no solo en Europa, sino a nivel mundial. Sus actividades bancarias y comerciales son reconocidas y fiables. Parece que, gracias a sus políticas, el banco está atrayendo a más clientes, que abren cuentas bancarias y utilizan otros productos bancarios, que sus competidores. </a:t>
            </a:r>
            <a:endParaRPr lang="es-ES" dirty="0"/>
          </a:p>
          <a:p>
            <a:r>
              <a:rPr lang="es-ES" sz="2000" i="1" dirty="0"/>
              <a:t> </a:t>
            </a:r>
            <a:endParaRPr lang="es-ES" sz="2000"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510603" y="6561138"/>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err="1"/>
              <a:t>Caso</a:t>
            </a:r>
            <a:r>
              <a:rPr lang="en-GB" dirty="0"/>
              <a:t> </a:t>
            </a:r>
            <a:r>
              <a:rPr lang="en-GB" dirty="0" err="1"/>
              <a:t>práctico</a:t>
            </a:r>
            <a:r>
              <a:rPr lang="en-GB" dirty="0"/>
              <a:t> – </a:t>
            </a:r>
            <a:r>
              <a:rPr lang="en-GB" dirty="0" err="1"/>
              <a:t>Ejercicio</a:t>
            </a:r>
            <a:r>
              <a:rPr lang="en-GB" dirty="0"/>
              <a:t> de </a:t>
            </a:r>
            <a:r>
              <a:rPr lang="en-GB" dirty="0" err="1"/>
              <a:t>investigación</a:t>
            </a:r>
            <a:r>
              <a:rPr lang="en-GB" dirty="0"/>
              <a:t>	-1-				</a:t>
            </a:r>
          </a:p>
        </p:txBody>
      </p:sp>
    </p:spTree>
    <p:extLst>
      <p:ext uri="{BB962C8B-B14F-4D97-AF65-F5344CB8AC3E}">
        <p14:creationId xmlns:p14="http://schemas.microsoft.com/office/powerpoint/2010/main" val="4068897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812272" y="233870"/>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CONFIGURACIÓN FINANCIERA</a:t>
            </a:r>
            <a:r>
              <a:rPr lang="en-GB" sz="2800" dirty="0">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5350183"/>
          </a:xfrm>
          <a:ln>
            <a:solidFill>
              <a:srgbClr val="2F618F"/>
            </a:solidFill>
            <a:miter lim="800000"/>
            <a:headEnd/>
            <a:tailEnd/>
          </a:ln>
        </p:spPr>
        <p:txBody>
          <a:bodyPr wrap="square">
            <a:spAutoFit/>
          </a:bodyPr>
          <a:lstStyle/>
          <a:p>
            <a:r>
              <a:rPr lang="es-ES" i="1" dirty="0"/>
              <a:t>"El FBA realizó un pedido por la compra de 20.000 materiales de papel especializados a UBP al precio de 300.000 €. Los departamentos pertinentes del FBA y UBP comenzaron a establecer acuerdos logísticos y financieros. </a:t>
            </a:r>
            <a:endParaRPr lang="es-ES" dirty="0"/>
          </a:p>
          <a:p>
            <a:r>
              <a:rPr lang="es-ES" i="1" dirty="0"/>
              <a:t> </a:t>
            </a:r>
            <a:endParaRPr lang="es-ES" dirty="0"/>
          </a:p>
          <a:p>
            <a:r>
              <a:rPr lang="es-ES" i="1" dirty="0"/>
              <a:t>El FBA y UBP intercambiaron datos de facturación y pago, incluidas las cuentas y códigos SWIFT e IBAN. UBP requirió un pago anticipado de 100.000 € a ingresar en su cuenta del </a:t>
            </a:r>
            <a:r>
              <a:rPr lang="es-ES" i="1" dirty="0" err="1"/>
              <a:t>Docklands</a:t>
            </a:r>
            <a:r>
              <a:rPr lang="es-ES" i="1" dirty="0"/>
              <a:t> </a:t>
            </a:r>
            <a:r>
              <a:rPr lang="es-ES" i="1" dirty="0" err="1"/>
              <a:t>Securities</a:t>
            </a:r>
            <a:r>
              <a:rPr lang="es-ES" i="1" dirty="0"/>
              <a:t> Bank of </a:t>
            </a:r>
            <a:r>
              <a:rPr lang="es-ES" i="1" dirty="0" err="1"/>
              <a:t>Norland</a:t>
            </a:r>
            <a:r>
              <a:rPr lang="es-ES" i="1" dirty="0"/>
              <a:t>. Este requisito se satisfizo en las 24 horas posteriores a la aceptación del pedido.</a:t>
            </a:r>
            <a:r>
              <a:rPr lang="ar-SA" dirty="0"/>
              <a:t>”</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latin typeface="Verdana" charset="0"/>
                <a:cs typeface="Verdana" charset="0"/>
              </a:rPr>
              <a:t>	</a:t>
            </a:r>
            <a:r>
              <a:rPr lang="en-US" sz="1200" b="1" dirty="0">
                <a:solidFill>
                  <a:srgbClr val="FFFFFF"/>
                </a:solidFill>
                <a:latin typeface="Verdana" charset="0"/>
                <a:cs typeface="Verdana" charset="0"/>
              </a:rPr>
              <a:t>	</a:t>
            </a:r>
            <a:r>
              <a:rPr lang="en-US" sz="1200" b="1" dirty="0">
                <a:latin typeface="Verdana" charset="0"/>
                <a:cs typeface="Verdana" charset="0"/>
              </a:rPr>
              <a:t>-10- </a:t>
            </a:r>
            <a:r>
              <a:rPr lang="en-US" sz="1200" b="1" dirty="0">
                <a:solidFill>
                  <a:srgbClr val="FFFFFF"/>
                </a:solidFill>
                <a:latin typeface="Verdana" charset="0"/>
                <a:cs typeface="Verdana" charset="0"/>
              </a:rPr>
              <a:t>		                      </a:t>
            </a:r>
          </a:p>
        </p:txBody>
      </p:sp>
    </p:spTree>
    <p:extLst>
      <p:ext uri="{BB962C8B-B14F-4D97-AF65-F5344CB8AC3E}">
        <p14:creationId xmlns:p14="http://schemas.microsoft.com/office/powerpoint/2010/main" val="3116011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551384" y="220375"/>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ADICCIÓN DE DATOS</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3927229"/>
          </a:xfrm>
          <a:ln>
            <a:solidFill>
              <a:srgbClr val="2F618F"/>
            </a:solidFill>
            <a:miter lim="800000"/>
            <a:headEnd/>
            <a:tailEnd/>
          </a:ln>
        </p:spPr>
        <p:txBody>
          <a:bodyPr wrap="square">
            <a:spAutoFit/>
          </a:bodyPr>
          <a:lstStyle/>
          <a:p>
            <a:r>
              <a:rPr lang="es-ES" i="1" dirty="0"/>
              <a:t>- La inclusión de </a:t>
            </a:r>
            <a:r>
              <a:rPr lang="es-ES" i="1" dirty="0" err="1"/>
              <a:t>Docklands</a:t>
            </a:r>
            <a:r>
              <a:rPr lang="es-ES" i="1" dirty="0"/>
              <a:t> </a:t>
            </a:r>
            <a:r>
              <a:rPr lang="es-ES" i="1" dirty="0" err="1"/>
              <a:t>Securities</a:t>
            </a:r>
            <a:r>
              <a:rPr lang="es-ES" i="1" dirty="0"/>
              <a:t> Bank of </a:t>
            </a:r>
            <a:r>
              <a:rPr lang="es-ES" i="1" dirty="0" err="1"/>
              <a:t>Norland</a:t>
            </a:r>
            <a:r>
              <a:rPr lang="es-ES" i="1" dirty="0"/>
              <a:t> en el círculo comercial como banco designado por UBP para la transferencia de dinero;</a:t>
            </a:r>
            <a:endParaRPr lang="es-ES" dirty="0"/>
          </a:p>
          <a:p>
            <a:r>
              <a:rPr lang="es-ES" i="1" dirty="0"/>
              <a:t>- El pago correcto de la transferencia inicial de 100.000 € entre el FBA y UBP con cuentas DSBL;</a:t>
            </a:r>
            <a:endParaRPr lang="es-ES" dirty="0"/>
          </a:p>
          <a:p>
            <a:r>
              <a:rPr lang="es-ES" i="1" dirty="0"/>
              <a:t>- Presentación de los hechos de que las cuentas SWIFT e IBAN están incluidas en la transacción.</a:t>
            </a:r>
            <a:endParaRPr lang="es-ES" dirty="0"/>
          </a:p>
          <a:p>
            <a:r>
              <a:rPr lang="ar-SA" dirty="0"/>
              <a:t>”</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latin typeface="Verdana" charset="0"/>
                <a:cs typeface="Verdana" charset="0"/>
              </a:rPr>
              <a:t>	-11- </a:t>
            </a:r>
            <a:r>
              <a:rPr lang="en-US" sz="1200" b="1" dirty="0">
                <a:solidFill>
                  <a:srgbClr val="FFFFFF"/>
                </a:solidFill>
                <a:latin typeface="Verdana" charset="0"/>
                <a:cs typeface="Verdana" charset="0"/>
              </a:rPr>
              <a:t>			                      </a:t>
            </a:r>
          </a:p>
        </p:txBody>
      </p:sp>
    </p:spTree>
    <p:extLst>
      <p:ext uri="{BB962C8B-B14F-4D97-AF65-F5344CB8AC3E}">
        <p14:creationId xmlns:p14="http://schemas.microsoft.com/office/powerpoint/2010/main" val="858165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104800" y="233870"/>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EVIDENCIAS</a:t>
            </a:r>
            <a:r>
              <a:rPr lang="en-GB" sz="2800" dirty="0">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928764" y="692696"/>
            <a:ext cx="8334473" cy="5988306"/>
          </a:xfrm>
          <a:ln>
            <a:solidFill>
              <a:srgbClr val="2F618F"/>
            </a:solidFill>
            <a:miter lim="800000"/>
            <a:headEnd/>
            <a:tailEnd/>
          </a:ln>
        </p:spPr>
        <p:txBody>
          <a:bodyPr wrap="square">
            <a:spAutoFit/>
          </a:bodyPr>
          <a:lstStyle/>
          <a:p>
            <a:pPr marL="0" indent="0">
              <a:buNone/>
            </a:pPr>
            <a:endParaRPr lang="es-ES" dirty="0"/>
          </a:p>
          <a:p>
            <a:pPr lvl="0"/>
            <a:r>
              <a:rPr lang="es-ES" dirty="0"/>
              <a:t>Contrato entre FBA y UBP.</a:t>
            </a:r>
          </a:p>
          <a:p>
            <a:r>
              <a:rPr lang="es-ES" dirty="0"/>
              <a:t> Factura proforma de UBP;</a:t>
            </a:r>
          </a:p>
          <a:p>
            <a:pPr lvl="0"/>
            <a:r>
              <a:rPr lang="es-ES" dirty="0"/>
              <a:t>Extracto bancario del FBA.</a:t>
            </a:r>
          </a:p>
          <a:p>
            <a:pPr lvl="0"/>
            <a:r>
              <a:rPr lang="es-ES" dirty="0"/>
              <a:t>Extracto bancario de UBP.</a:t>
            </a:r>
          </a:p>
          <a:p>
            <a:pPr lvl="0"/>
            <a:r>
              <a:rPr lang="es-ES" dirty="0"/>
              <a:t>3</a:t>
            </a:r>
            <a:r>
              <a:rPr lang="es-ES" baseline="30000" dirty="0"/>
              <a:t>er</a:t>
            </a:r>
            <a:r>
              <a:rPr lang="es-ES" dirty="0"/>
              <a:t> correo electrónico;</a:t>
            </a:r>
          </a:p>
          <a:p>
            <a:pPr lvl="0"/>
            <a:r>
              <a:rPr lang="es-ES" dirty="0"/>
              <a:t>4</a:t>
            </a:r>
            <a:r>
              <a:rPr lang="es-ES" baseline="30000" dirty="0"/>
              <a:t>º</a:t>
            </a:r>
            <a:r>
              <a:rPr lang="es-ES" dirty="0"/>
              <a:t> correo electrónico;</a:t>
            </a:r>
          </a:p>
          <a:p>
            <a:pPr lvl="0"/>
            <a:r>
              <a:rPr lang="es-ES" dirty="0"/>
              <a:t>6</a:t>
            </a:r>
            <a:r>
              <a:rPr lang="es-ES" baseline="30000" dirty="0"/>
              <a:t>º</a:t>
            </a:r>
            <a:r>
              <a:rPr lang="es-ES" dirty="0"/>
              <a:t> correo electrónico;</a:t>
            </a:r>
          </a:p>
          <a:p>
            <a:pPr lvl="0"/>
            <a:r>
              <a:rPr lang="es-ES" dirty="0"/>
              <a:t>7</a:t>
            </a:r>
            <a:r>
              <a:rPr lang="es-ES" baseline="30000" dirty="0"/>
              <a:t>º</a:t>
            </a:r>
            <a:r>
              <a:rPr lang="es-ES" dirty="0"/>
              <a:t> correo electrónico;</a:t>
            </a:r>
          </a:p>
          <a:p>
            <a:pPr lvl="0"/>
            <a:r>
              <a:rPr lang="es-ES" dirty="0"/>
              <a:t>8</a:t>
            </a:r>
            <a:r>
              <a:rPr lang="es-ES" baseline="30000" dirty="0"/>
              <a:t>º</a:t>
            </a:r>
            <a:r>
              <a:rPr lang="es-ES" dirty="0"/>
              <a:t> correo electrónico</a:t>
            </a:r>
          </a:p>
          <a:p>
            <a:pPr marL="0" indent="0">
              <a:buNone/>
            </a:pPr>
            <a:r>
              <a:rPr lang="ar-SA" dirty="0"/>
              <a:t>”</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latin typeface="Verdana" charset="0"/>
                <a:cs typeface="Verdana" charset="0"/>
              </a:rPr>
              <a:t>	</a:t>
            </a:r>
            <a:r>
              <a:rPr lang="en-US" sz="1200" b="1" dirty="0">
                <a:solidFill>
                  <a:srgbClr val="FFFFFF"/>
                </a:solidFill>
                <a:latin typeface="Verdana" charset="0"/>
                <a:cs typeface="Verdana" charset="0"/>
              </a:rPr>
              <a:t>	</a:t>
            </a:r>
            <a:r>
              <a:rPr lang="en-US" sz="1200" b="1" dirty="0">
                <a:latin typeface="Verdana" charset="0"/>
                <a:cs typeface="Verdana" charset="0"/>
              </a:rPr>
              <a:t>-12- </a:t>
            </a:r>
            <a:r>
              <a:rPr lang="en-US" sz="1200" b="1" dirty="0">
                <a:solidFill>
                  <a:srgbClr val="FFFFFF"/>
                </a:solidFill>
                <a:latin typeface="Verdana" charset="0"/>
                <a:cs typeface="Verdana" charset="0"/>
              </a:rPr>
              <a:t>		                      </a:t>
            </a:r>
          </a:p>
        </p:txBody>
      </p:sp>
    </p:spTree>
    <p:extLst>
      <p:ext uri="{BB962C8B-B14F-4D97-AF65-F5344CB8AC3E}">
        <p14:creationId xmlns:p14="http://schemas.microsoft.com/office/powerpoint/2010/main" val="33781157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176808" y="233870"/>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PREGUNTAS</a:t>
            </a:r>
            <a:r>
              <a:rPr lang="en-GB" sz="2800" dirty="0">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5087547"/>
          </a:xfrm>
          <a:ln>
            <a:solidFill>
              <a:srgbClr val="2F618F"/>
            </a:solidFill>
            <a:miter lim="800000"/>
            <a:headEnd/>
            <a:tailEnd/>
          </a:ln>
        </p:spPr>
        <p:txBody>
          <a:bodyPr wrap="square">
            <a:spAutoFit/>
          </a:bodyPr>
          <a:lstStyle/>
          <a:p>
            <a:pPr lvl="0"/>
            <a:endParaRPr lang="es-ES" i="1" dirty="0"/>
          </a:p>
          <a:p>
            <a:pPr lvl="0"/>
            <a:r>
              <a:rPr lang="es-ES" i="1" dirty="0"/>
              <a:t>Cuáles son los principales artículos sustantivos del Contrato?</a:t>
            </a:r>
            <a:endParaRPr lang="es-ES" dirty="0"/>
          </a:p>
          <a:p>
            <a:pPr lvl="0"/>
            <a:r>
              <a:rPr lang="es-ES" i="1" dirty="0"/>
              <a:t>¿Cómo y cuándo se transfirió el anticipo?</a:t>
            </a:r>
            <a:endParaRPr lang="es-ES" dirty="0"/>
          </a:p>
          <a:p>
            <a:pPr lvl="0"/>
            <a:r>
              <a:rPr lang="es-ES" i="1" dirty="0"/>
              <a:t>¿Se realizó a transferencia sin problemas y por qué?</a:t>
            </a:r>
            <a:endParaRPr lang="es-ES" dirty="0"/>
          </a:p>
          <a:p>
            <a:pPr lvl="0"/>
            <a:r>
              <a:rPr lang="es-ES" i="1" dirty="0"/>
              <a:t>¿Existía alguna posibilidad de que la transferencia estuviera supervisada por una tercera parte no invitada?</a:t>
            </a:r>
            <a:endParaRPr lang="es-ES" dirty="0"/>
          </a:p>
          <a:p>
            <a:pPr lvl="0"/>
            <a:r>
              <a:rPr lang="es-ES" i="1" dirty="0"/>
              <a:t>Si es así, ¿cómo?</a:t>
            </a:r>
            <a:endParaRPr lang="es-ES" dirty="0"/>
          </a:p>
          <a:p>
            <a:r>
              <a:rPr lang="ar-SA" dirty="0"/>
              <a:t>”</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latin typeface="Verdana" charset="0"/>
                <a:cs typeface="Verdana" charset="0"/>
              </a:rPr>
              <a:t>	</a:t>
            </a:r>
            <a:r>
              <a:rPr lang="en-US" sz="1200" b="1" dirty="0">
                <a:solidFill>
                  <a:srgbClr val="FFFFFF"/>
                </a:solidFill>
                <a:latin typeface="Verdana" charset="0"/>
                <a:cs typeface="Verdana" charset="0"/>
              </a:rPr>
              <a:t>	</a:t>
            </a:r>
            <a:r>
              <a:rPr lang="en-US" sz="1200" b="1" dirty="0">
                <a:latin typeface="Verdana" charset="0"/>
                <a:cs typeface="Verdana" charset="0"/>
              </a:rPr>
              <a:t>-13- </a:t>
            </a:r>
            <a:r>
              <a:rPr lang="en-US" sz="1200" b="1" dirty="0">
                <a:solidFill>
                  <a:srgbClr val="FFFFFF"/>
                </a:solidFill>
                <a:latin typeface="Verdana" charset="0"/>
                <a:cs typeface="Verdana" charset="0"/>
              </a:rPr>
              <a:t>		                      </a:t>
            </a:r>
          </a:p>
        </p:txBody>
      </p:sp>
    </p:spTree>
    <p:extLst>
      <p:ext uri="{BB962C8B-B14F-4D97-AF65-F5344CB8AC3E}">
        <p14:creationId xmlns:p14="http://schemas.microsoft.com/office/powerpoint/2010/main" val="4155801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51899"/>
            <a:ext cx="9180513" cy="10795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528736" y="238272"/>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COMISIÓN REAL</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31938" y="7409"/>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3798989"/>
          </a:xfrm>
          <a:ln>
            <a:solidFill>
              <a:srgbClr val="2F618F"/>
            </a:solidFill>
            <a:miter lim="800000"/>
            <a:headEnd/>
            <a:tailEnd/>
          </a:ln>
        </p:spPr>
        <p:txBody>
          <a:bodyPr wrap="square">
            <a:spAutoFit/>
          </a:bodyPr>
          <a:lstStyle/>
          <a:p>
            <a:endParaRPr lang="es-ES" dirty="0"/>
          </a:p>
          <a:p>
            <a:r>
              <a:rPr lang="ar-SA" dirty="0"/>
              <a:t>“</a:t>
            </a:r>
            <a:r>
              <a:rPr lang="es-ES" i="1" dirty="0"/>
              <a:t>El contrato requería la impresión de 20.000 materiales de papel en un plazo de siete días. UBP cumplió con esta obligación un día antes de la fecha límite. La división empresarial y comercial informó al departamento financiero de UBP que el pedido estaba listo para su envío una vez recibieran el pago final. </a:t>
            </a:r>
            <a:endParaRPr lang="es-ES" dirty="0"/>
          </a:p>
          <a:p>
            <a:pPr marL="0" indent="0">
              <a:buNone/>
            </a:pP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3"/>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-14-			                      </a:t>
            </a:r>
          </a:p>
        </p:txBody>
      </p:sp>
    </p:spTree>
    <p:extLst>
      <p:ext uri="{BB962C8B-B14F-4D97-AF65-F5344CB8AC3E}">
        <p14:creationId xmlns:p14="http://schemas.microsoft.com/office/powerpoint/2010/main" val="1170454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312712" y="220375"/>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COMISIÓN REAL</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380450"/>
            <a:ext cx="8334473" cy="5167568"/>
          </a:xfrm>
          <a:ln>
            <a:solidFill>
              <a:srgbClr val="2F618F"/>
            </a:solidFill>
            <a:miter lim="800000"/>
            <a:headEnd/>
            <a:tailEnd/>
          </a:ln>
        </p:spPr>
        <p:txBody>
          <a:bodyPr wrap="square">
            <a:spAutoFit/>
          </a:bodyPr>
          <a:lstStyle/>
          <a:p>
            <a:pPr marL="0" indent="0" algn="just">
              <a:spcBef>
                <a:spcPts val="1200"/>
              </a:spcBef>
              <a:spcAft>
                <a:spcPts val="1200"/>
              </a:spcAft>
              <a:buNone/>
            </a:pPr>
            <a:r>
              <a:rPr lang="es-ES" i="1" dirty="0"/>
              <a:t>El departamento financiero de UBP envió un correo electrónico a sus homólogos del FBA, informándoles que la orden estaba lista para su entrega y que el pago final de 200.000 € debía realizarse en un plazo de 48 horas. </a:t>
            </a:r>
          </a:p>
          <a:p>
            <a:pPr marL="0" indent="0" algn="just">
              <a:spcBef>
                <a:spcPts val="1200"/>
              </a:spcBef>
              <a:spcAft>
                <a:spcPts val="1200"/>
              </a:spcAft>
              <a:buNone/>
            </a:pPr>
            <a:r>
              <a:rPr lang="es-ES" i="1" dirty="0"/>
              <a:t>Esa noche, el FBA recibió un correo electrónico de UBP, informándoles que la cuenta bancaria de la empresa en </a:t>
            </a:r>
            <a:r>
              <a:rPr lang="es-ES" i="1" dirty="0" err="1"/>
              <a:t>Norland</a:t>
            </a:r>
            <a:r>
              <a:rPr lang="es-ES" i="1" dirty="0"/>
              <a:t> no sería accesible durante los siguientes 3 días, debido a la fiesta nacional de su país. El correo electrónico solicitaba que el saldo restante se abonara en una cuenta de UBP en la sucursal del </a:t>
            </a:r>
            <a:r>
              <a:rPr lang="es-ES" i="1" dirty="0" err="1"/>
              <a:t>Docklands</a:t>
            </a:r>
            <a:r>
              <a:rPr lang="es-ES" i="1" dirty="0"/>
              <a:t> </a:t>
            </a:r>
            <a:r>
              <a:rPr lang="es-ES" i="1" dirty="0" err="1"/>
              <a:t>Securities</a:t>
            </a:r>
            <a:r>
              <a:rPr lang="es-ES" i="1" dirty="0"/>
              <a:t> Bank of </a:t>
            </a:r>
            <a:r>
              <a:rPr lang="es-ES" i="1" dirty="0" err="1"/>
              <a:t>Norland</a:t>
            </a:r>
            <a:r>
              <a:rPr lang="es-ES" i="1" dirty="0"/>
              <a:t> en </a:t>
            </a:r>
            <a:r>
              <a:rPr lang="es-ES" i="1" dirty="0" err="1"/>
              <a:t>Ostland</a:t>
            </a:r>
            <a:r>
              <a:rPr lang="es-ES" i="1" dirty="0"/>
              <a:t>.</a:t>
            </a:r>
            <a:r>
              <a:rPr lang="ar-SA" dirty="0"/>
              <a:t>”</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-15-			                      </a:t>
            </a:r>
          </a:p>
        </p:txBody>
      </p:sp>
    </p:spTree>
    <p:extLst>
      <p:ext uri="{BB962C8B-B14F-4D97-AF65-F5344CB8AC3E}">
        <p14:creationId xmlns:p14="http://schemas.microsoft.com/office/powerpoint/2010/main" val="1808265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312712" y="220375"/>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EVIDENCIAS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299876"/>
            <a:ext cx="8334473" cy="6427401"/>
          </a:xfrm>
          <a:ln>
            <a:solidFill>
              <a:srgbClr val="2F618F"/>
            </a:solidFill>
            <a:miter lim="800000"/>
            <a:headEnd/>
            <a:tailEnd/>
          </a:ln>
        </p:spPr>
        <p:txBody>
          <a:bodyPr wrap="square">
            <a:spAutoFit/>
          </a:bodyPr>
          <a:lstStyle/>
          <a:p>
            <a:pPr lvl="0"/>
            <a:r>
              <a:rPr lang="es-ES" dirty="0"/>
              <a:t>9</a:t>
            </a:r>
            <a:r>
              <a:rPr lang="es-ES" baseline="30000" dirty="0"/>
              <a:t>º</a:t>
            </a:r>
            <a:r>
              <a:rPr lang="es-ES" dirty="0"/>
              <a:t> correo electrónico;</a:t>
            </a:r>
          </a:p>
          <a:p>
            <a:pPr lvl="0"/>
            <a:r>
              <a:rPr lang="es-ES" dirty="0"/>
              <a:t>10</a:t>
            </a:r>
            <a:r>
              <a:rPr lang="es-ES" baseline="30000" dirty="0"/>
              <a:t>º</a:t>
            </a:r>
            <a:r>
              <a:rPr lang="es-ES" dirty="0"/>
              <a:t> correo electrónico;</a:t>
            </a:r>
          </a:p>
          <a:p>
            <a:r>
              <a:rPr lang="es-ES" dirty="0"/>
              <a:t> Factura falsa de UBP</a:t>
            </a:r>
          </a:p>
          <a:p>
            <a:r>
              <a:rPr lang="es-ES" dirty="0"/>
              <a:t> Registro de la cuenta bancaria ficticia de la compañía en el DSBN UBPO de </a:t>
            </a:r>
            <a:r>
              <a:rPr lang="es-ES" dirty="0" err="1"/>
              <a:t>Ostland</a:t>
            </a:r>
            <a:r>
              <a:rPr lang="es-ES" dirty="0"/>
              <a:t>;</a:t>
            </a:r>
          </a:p>
          <a:p>
            <a:pPr lvl="0"/>
            <a:r>
              <a:rPr lang="es-ES" dirty="0"/>
              <a:t>Informe de resultados del análisis del software anti-spyware;</a:t>
            </a:r>
          </a:p>
          <a:p>
            <a:pPr lvl="0"/>
            <a:r>
              <a:rPr lang="es-ES" dirty="0"/>
              <a:t>Informe de rastreo de red del servidor SMTP;</a:t>
            </a:r>
          </a:p>
          <a:p>
            <a:pPr lvl="0"/>
            <a:r>
              <a:rPr lang="es-ES" dirty="0"/>
              <a:t>Informe del pago en </a:t>
            </a:r>
            <a:r>
              <a:rPr lang="es-ES" dirty="0" err="1"/>
              <a:t>Bitcoins</a:t>
            </a:r>
            <a:r>
              <a:rPr lang="es-ES" dirty="0"/>
              <a:t> a SMTP Server Company.</a:t>
            </a:r>
          </a:p>
          <a:p>
            <a:r>
              <a:rPr lang="es-ES" dirty="0"/>
              <a:t> Declaración de TI del FBA.</a:t>
            </a:r>
          </a:p>
          <a:p>
            <a:pPr marL="0" indent="0">
              <a:buNone/>
            </a:pPr>
            <a:endParaRPr lang="es-ES" dirty="0"/>
          </a:p>
          <a:p>
            <a:pPr marL="0" indent="0" algn="just">
              <a:spcBef>
                <a:spcPts val="1200"/>
              </a:spcBef>
              <a:spcAft>
                <a:spcPts val="1200"/>
              </a:spcAft>
              <a:buNone/>
            </a:pP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3"/>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-16-			                      </a:t>
            </a:r>
          </a:p>
        </p:txBody>
      </p:sp>
    </p:spTree>
    <p:extLst>
      <p:ext uri="{BB962C8B-B14F-4D97-AF65-F5344CB8AC3E}">
        <p14:creationId xmlns:p14="http://schemas.microsoft.com/office/powerpoint/2010/main" val="3970434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312712" y="220375"/>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PREGUNTAS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299875"/>
            <a:ext cx="8334473" cy="5010602"/>
          </a:xfrm>
          <a:ln>
            <a:solidFill>
              <a:srgbClr val="2F618F"/>
            </a:solidFill>
            <a:miter lim="800000"/>
            <a:headEnd/>
            <a:tailEnd/>
          </a:ln>
        </p:spPr>
        <p:txBody>
          <a:bodyPr wrap="square">
            <a:spAutoFit/>
          </a:bodyPr>
          <a:lstStyle/>
          <a:p>
            <a:pPr lvl="0"/>
            <a:r>
              <a:rPr lang="es-ES" i="1" dirty="0"/>
              <a:t>¿Cómo se adquirió la información sobre la finalización del negocio y cómo puede recuperarse, si es posible?</a:t>
            </a:r>
            <a:endParaRPr lang="es-ES" dirty="0"/>
          </a:p>
          <a:p>
            <a:pPr lvl="0"/>
            <a:r>
              <a:rPr lang="es-ES" i="1" dirty="0"/>
              <a:t>¿Cómo se puede obtener información sobre la empresa "ficticia" y los datos de la cuenta bancaria de </a:t>
            </a:r>
            <a:r>
              <a:rPr lang="es-ES" i="1" dirty="0" err="1"/>
              <a:t>Ostland</a:t>
            </a:r>
            <a:r>
              <a:rPr lang="es-ES" i="1" dirty="0"/>
              <a:t>?</a:t>
            </a:r>
            <a:endParaRPr lang="es-ES" dirty="0"/>
          </a:p>
          <a:p>
            <a:pPr lvl="0"/>
            <a:r>
              <a:rPr lang="es-ES" i="1" dirty="0"/>
              <a:t>¿Qué tipo de información se debe solicitar a </a:t>
            </a:r>
            <a:r>
              <a:rPr lang="es-ES" i="1" dirty="0" err="1"/>
              <a:t>Ostland</a:t>
            </a:r>
            <a:r>
              <a:rPr lang="es-ES" i="1" dirty="0"/>
              <a:t> y de qué forma?</a:t>
            </a:r>
            <a:endParaRPr lang="es-ES" dirty="0"/>
          </a:p>
          <a:p>
            <a:pPr lvl="0"/>
            <a:r>
              <a:rPr lang="es-ES" i="1" dirty="0"/>
              <a:t>¿Se precisa urgentemente alguna parte de la información y se justifica por ese motivo activar la red </a:t>
            </a:r>
            <a:r>
              <a:rPr lang="es-ES" i="1" dirty="0" err="1"/>
              <a:t>CoE</a:t>
            </a:r>
            <a:r>
              <a:rPr lang="es-ES" i="1" dirty="0"/>
              <a:t> de puntos de contacto 24/7?</a:t>
            </a:r>
            <a:endParaRPr lang="es-ES" dirty="0"/>
          </a:p>
          <a:p>
            <a:pPr marL="0" indent="0" algn="just">
              <a:spcBef>
                <a:spcPts val="1200"/>
              </a:spcBef>
              <a:spcAft>
                <a:spcPts val="1200"/>
              </a:spcAft>
              <a:buNone/>
            </a:pP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3"/>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-17-			                      </a:t>
            </a:r>
          </a:p>
        </p:txBody>
      </p:sp>
    </p:spTree>
    <p:extLst>
      <p:ext uri="{BB962C8B-B14F-4D97-AF65-F5344CB8AC3E}">
        <p14:creationId xmlns:p14="http://schemas.microsoft.com/office/powerpoint/2010/main" val="4240596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312712" y="220375"/>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PREGUNTAS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299876"/>
            <a:ext cx="8334473" cy="5734903"/>
          </a:xfrm>
          <a:ln>
            <a:solidFill>
              <a:srgbClr val="2F618F"/>
            </a:solidFill>
            <a:miter lim="800000"/>
            <a:headEnd/>
            <a:tailEnd/>
          </a:ln>
        </p:spPr>
        <p:txBody>
          <a:bodyPr wrap="square">
            <a:spAutoFit/>
          </a:bodyPr>
          <a:lstStyle/>
          <a:p>
            <a:pPr lvl="0"/>
            <a:r>
              <a:rPr lang="es-ES" i="1" dirty="0"/>
              <a:t>¿¿Cómo se pueden obtener pruebas sobre la documentación falsa/falsificada y cómo analizarlas?</a:t>
            </a:r>
            <a:endParaRPr lang="es-ES" dirty="0"/>
          </a:p>
          <a:p>
            <a:pPr lvl="0"/>
            <a:r>
              <a:rPr lang="es-ES" i="1" dirty="0"/>
              <a:t>¿Cómo se puede obtener información sobre el servidor SMTP abierto (o información de la empresa de correo electrónico basada en web) y qué pueden revelar estos datos?</a:t>
            </a:r>
            <a:endParaRPr lang="es-ES" dirty="0"/>
          </a:p>
          <a:p>
            <a:pPr lvl="0"/>
            <a:r>
              <a:rPr lang="es-ES" i="1" dirty="0"/>
              <a:t>¿Qué son las </a:t>
            </a:r>
            <a:r>
              <a:rPr lang="es-ES" i="1" dirty="0" err="1"/>
              <a:t>Bitcoins</a:t>
            </a:r>
            <a:r>
              <a:rPr lang="es-ES" i="1" dirty="0"/>
              <a:t>, cómo se usaron y de qué forma pueden usarse como pruebas electrónicas?</a:t>
            </a:r>
            <a:endParaRPr lang="es-ES" dirty="0"/>
          </a:p>
          <a:p>
            <a:pPr lvl="0"/>
            <a:r>
              <a:rPr lang="es-ES" i="1" dirty="0"/>
              <a:t>¿Cuál es el resumen de la pruebas electrónicas que se pueden adquirir?</a:t>
            </a:r>
            <a:endParaRPr lang="es-ES" dirty="0"/>
          </a:p>
          <a:p>
            <a:pPr marL="0" indent="0">
              <a:buNone/>
            </a:pPr>
            <a:endParaRPr lang="es-ES" dirty="0"/>
          </a:p>
          <a:p>
            <a:pPr lvl="0"/>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3"/>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-18-			                      </a:t>
            </a:r>
          </a:p>
        </p:txBody>
      </p:sp>
    </p:spTree>
    <p:extLst>
      <p:ext uri="{BB962C8B-B14F-4D97-AF65-F5344CB8AC3E}">
        <p14:creationId xmlns:p14="http://schemas.microsoft.com/office/powerpoint/2010/main" val="40276161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FIN DE LA COMISIÓN</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3710759"/>
          </a:xfrm>
          <a:ln>
            <a:solidFill>
              <a:srgbClr val="2F618F"/>
            </a:solidFill>
            <a:miter lim="800000"/>
            <a:headEnd/>
            <a:tailEnd/>
          </a:ln>
        </p:spPr>
        <p:txBody>
          <a:bodyPr wrap="square">
            <a:spAutoFit/>
          </a:bodyPr>
          <a:lstStyle/>
          <a:p>
            <a:pPr marL="0" indent="0" algn="just">
              <a:buNone/>
            </a:pPr>
            <a:r>
              <a:rPr lang="es-ES" i="1" dirty="0"/>
              <a:t>"En el siguiente día hábil, el departamento financiero del FBA estuvo listo para transferir el dinero. El Director financiero autorizó la transferencia de los 200.000 € restantes, que se transfirieron a la cuenta bancaria indicada de UBP en </a:t>
            </a:r>
            <a:r>
              <a:rPr lang="es-ES" i="1" dirty="0" err="1"/>
              <a:t>Ostland</a:t>
            </a:r>
            <a:r>
              <a:rPr lang="es-ES" i="1" dirty="0"/>
              <a:t>.</a:t>
            </a:r>
            <a:endParaRPr lang="es-ES" dirty="0"/>
          </a:p>
          <a:p>
            <a:pPr marL="0" indent="0" algn="just">
              <a:buNone/>
            </a:pPr>
            <a:r>
              <a:rPr lang="es-ES" i="1" dirty="0"/>
              <a:t>En la mañana del día que vencía el plazo de 48 horas, el departamento financiero de UBP contactó con sus homólogos del FBA solicitando el pago inmediato del saldo pendiente. </a:t>
            </a: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-19-			                      </a:t>
            </a:r>
          </a:p>
        </p:txBody>
      </p:sp>
    </p:spTree>
    <p:extLst>
      <p:ext uri="{BB962C8B-B14F-4D97-AF65-F5344CB8AC3E}">
        <p14:creationId xmlns:p14="http://schemas.microsoft.com/office/powerpoint/2010/main" val="2761773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HECHOS INICIALES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772817"/>
            <a:ext cx="8334473" cy="4851585"/>
          </a:xfrm>
          <a:ln>
            <a:solidFill>
              <a:srgbClr val="2F618F"/>
            </a:solidFill>
            <a:miter lim="800000"/>
            <a:headEnd/>
            <a:tailEnd/>
          </a:ln>
        </p:spPr>
        <p:txBody>
          <a:bodyPr wrap="square">
            <a:spAutoFit/>
          </a:bodyPr>
          <a:lstStyle/>
          <a:p>
            <a:pPr algn="just"/>
            <a:r>
              <a:rPr lang="es-ES" i="1" dirty="0"/>
              <a:t>El Consejo de Administración del FBA decidió emitir un bono especial de aniversario para conmemorar sus 100 años de existencia y operaciones satisfactorias. El Consejo autorizó al departamento de Logística y Operaciones (DLO) a realizar los preparativos necesarios para la impresión de estos bonos, incluyendo la búsqueda de un socio adecuado que suministrara todos los elementos de impresión necesarios. </a:t>
            </a:r>
            <a:endParaRPr lang="es-ES" dirty="0"/>
          </a:p>
          <a:p>
            <a:pPr algn="just"/>
            <a:r>
              <a:rPr lang="es-ES" sz="2400" i="1" dirty="0"/>
              <a:t> </a:t>
            </a:r>
            <a:endParaRPr lang="es-ES" sz="2400" dirty="0"/>
          </a:p>
          <a:p>
            <a:pPr algn="just"/>
            <a:r>
              <a:rPr lang="es-ES" sz="2400" i="1" dirty="0"/>
              <a:t>.</a:t>
            </a:r>
            <a:endParaRPr lang="es-ES" sz="2400"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 			                      </a:t>
            </a:r>
          </a:p>
        </p:txBody>
      </p:sp>
    </p:spTree>
    <p:extLst>
      <p:ext uri="{BB962C8B-B14F-4D97-AF65-F5344CB8AC3E}">
        <p14:creationId xmlns:p14="http://schemas.microsoft.com/office/powerpoint/2010/main" val="1999983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FIN DE LA COMISIÓN</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079501"/>
            <a:ext cx="8334473" cy="4677178"/>
          </a:xfrm>
          <a:ln>
            <a:solidFill>
              <a:srgbClr val="2F618F"/>
            </a:solidFill>
            <a:miter lim="800000"/>
            <a:headEnd/>
            <a:tailEnd/>
          </a:ln>
        </p:spPr>
        <p:txBody>
          <a:bodyPr wrap="square">
            <a:spAutoFit/>
          </a:bodyPr>
          <a:lstStyle/>
          <a:p>
            <a:pPr marL="0" indent="0" algn="just">
              <a:buNone/>
            </a:pPr>
            <a:r>
              <a:rPr lang="es-ES" i="1" dirty="0"/>
              <a:t>El FBA informó a UBP que el pago ya se había realizado y que esperaban la entrega del material. Además, el FBA felicitó a UBP con motivo de la fiesta nacional en su país. </a:t>
            </a:r>
          </a:p>
          <a:p>
            <a:pPr marL="0" indent="0" algn="just">
              <a:buNone/>
            </a:pPr>
            <a:endParaRPr lang="es-ES" i="1" dirty="0"/>
          </a:p>
          <a:p>
            <a:pPr marL="0" indent="0" algn="just">
              <a:buNone/>
            </a:pPr>
            <a:r>
              <a:rPr lang="es-ES" i="1" dirty="0"/>
              <a:t>El departamento financiero de UBP revisó sus cuentas y respondió al FBA que no había recibido ningún pago en su nombre. También preguntaron por qué UBP les felicitaba por un día festivo, cuando el próximo no estaba previsto hasta dentro de dos meses.</a:t>
            </a:r>
            <a:r>
              <a:rPr lang="ar-SA" dirty="0"/>
              <a:t>”</a:t>
            </a:r>
            <a:endParaRPr lang="es-ES" dirty="0"/>
          </a:p>
          <a:p>
            <a:pPr marL="0" indent="0">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-20-		                      </a:t>
            </a:r>
          </a:p>
        </p:txBody>
      </p:sp>
    </p:spTree>
    <p:extLst>
      <p:ext uri="{BB962C8B-B14F-4D97-AF65-F5344CB8AC3E}">
        <p14:creationId xmlns:p14="http://schemas.microsoft.com/office/powerpoint/2010/main" val="938904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EVIDENCIAS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079502"/>
            <a:ext cx="8334473" cy="5446619"/>
          </a:xfrm>
          <a:ln>
            <a:solidFill>
              <a:srgbClr val="2F618F"/>
            </a:solidFill>
            <a:miter lim="800000"/>
            <a:headEnd/>
            <a:tailEnd/>
          </a:ln>
        </p:spPr>
        <p:txBody>
          <a:bodyPr wrap="square">
            <a:spAutoFit/>
          </a:bodyPr>
          <a:lstStyle/>
          <a:p>
            <a:pPr lvl="0"/>
            <a:endParaRPr lang="es-ES" dirty="0"/>
          </a:p>
          <a:p>
            <a:pPr lvl="0"/>
            <a:r>
              <a:rPr lang="es-ES" dirty="0"/>
              <a:t>9</a:t>
            </a:r>
            <a:r>
              <a:rPr lang="es-ES" baseline="30000" dirty="0"/>
              <a:t>º</a:t>
            </a:r>
            <a:r>
              <a:rPr lang="es-ES" dirty="0"/>
              <a:t> correo electrónico;</a:t>
            </a:r>
          </a:p>
          <a:p>
            <a:pPr lvl="0"/>
            <a:r>
              <a:rPr lang="es-ES" dirty="0"/>
              <a:t>10</a:t>
            </a:r>
            <a:r>
              <a:rPr lang="es-ES" baseline="30000" dirty="0"/>
              <a:t>º</a:t>
            </a:r>
            <a:r>
              <a:rPr lang="es-ES" dirty="0"/>
              <a:t> correo electrónico;</a:t>
            </a:r>
          </a:p>
          <a:p>
            <a:pPr lvl="0"/>
            <a:r>
              <a:rPr lang="es-ES" dirty="0"/>
              <a:t>11</a:t>
            </a:r>
            <a:r>
              <a:rPr lang="es-ES" baseline="30000" dirty="0"/>
              <a:t>º</a:t>
            </a:r>
            <a:r>
              <a:rPr lang="es-ES" dirty="0"/>
              <a:t> correo electrónico;</a:t>
            </a:r>
          </a:p>
          <a:p>
            <a:r>
              <a:rPr lang="es-ES" dirty="0"/>
              <a:t>Declaración de FBA DLO;</a:t>
            </a:r>
          </a:p>
          <a:p>
            <a:pPr lvl="0"/>
            <a:r>
              <a:rPr lang="es-ES" dirty="0"/>
              <a:t>Declaración del FD del FBA;</a:t>
            </a:r>
          </a:p>
          <a:p>
            <a:pPr lvl="0"/>
            <a:r>
              <a:rPr lang="es-ES" dirty="0"/>
              <a:t>Declaración del IT del FBA;</a:t>
            </a:r>
          </a:p>
          <a:p>
            <a:pPr lvl="0"/>
            <a:r>
              <a:rPr lang="es-ES" dirty="0"/>
              <a:t>Declaración DSBN </a:t>
            </a:r>
            <a:r>
              <a:rPr lang="es-ES" dirty="0" err="1"/>
              <a:t>Ostland</a:t>
            </a:r>
            <a:r>
              <a:rPr lang="es-ES" dirty="0"/>
              <a:t> AD.</a:t>
            </a:r>
          </a:p>
          <a:p>
            <a:r>
              <a:rPr lang="es-ES" dirty="0"/>
              <a:t>Extracto de cuenta DSBN </a:t>
            </a:r>
            <a:r>
              <a:rPr lang="es-ES" dirty="0" err="1"/>
              <a:t>Ostland</a:t>
            </a:r>
            <a:r>
              <a:rPr lang="es-ES" dirty="0"/>
              <a:t>;</a:t>
            </a:r>
          </a:p>
          <a:p>
            <a:pPr marL="0" indent="0">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-21-</a:t>
            </a:r>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a:t>
            </a:r>
          </a:p>
        </p:txBody>
      </p:sp>
    </p:spTree>
    <p:extLst>
      <p:ext uri="{BB962C8B-B14F-4D97-AF65-F5344CB8AC3E}">
        <p14:creationId xmlns:p14="http://schemas.microsoft.com/office/powerpoint/2010/main" val="4172394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104800" y="180908"/>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PREGUNTAS </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079501"/>
            <a:ext cx="8334473" cy="4545860"/>
          </a:xfrm>
          <a:ln>
            <a:solidFill>
              <a:srgbClr val="2F618F"/>
            </a:solidFill>
            <a:miter lim="800000"/>
            <a:headEnd/>
            <a:tailEnd/>
          </a:ln>
        </p:spPr>
        <p:txBody>
          <a:bodyPr wrap="square">
            <a:spAutoFit/>
          </a:bodyPr>
          <a:lstStyle/>
          <a:p>
            <a:pPr lvl="0"/>
            <a:r>
              <a:rPr lang="es-ES" i="1" dirty="0"/>
              <a:t>¿Por qué autorizó la transacción el director financiero?</a:t>
            </a:r>
            <a:endParaRPr lang="es-ES" dirty="0"/>
          </a:p>
          <a:p>
            <a:pPr lvl="0"/>
            <a:r>
              <a:rPr lang="es-ES" i="1" dirty="0"/>
              <a:t>¿A qué cuenta se transfirió la transacción?</a:t>
            </a:r>
            <a:endParaRPr lang="es-ES" dirty="0"/>
          </a:p>
          <a:p>
            <a:pPr lvl="0"/>
            <a:r>
              <a:rPr lang="es-ES" i="1" dirty="0"/>
              <a:t>Dado que </a:t>
            </a:r>
            <a:r>
              <a:rPr lang="es-ES" i="1" dirty="0" err="1"/>
              <a:t>Ostland</a:t>
            </a:r>
            <a:r>
              <a:rPr lang="es-ES" i="1" dirty="0"/>
              <a:t> ratificó el Convenio de Budapest, ¿qué medidas adoptará LEA?</a:t>
            </a:r>
            <a:endParaRPr lang="es-ES" dirty="0"/>
          </a:p>
          <a:p>
            <a:pPr lvl="0"/>
            <a:r>
              <a:rPr lang="es-ES" i="1" dirty="0"/>
              <a:t>¿Qué documentos y en qué forma se deben obtener del FBA?</a:t>
            </a:r>
            <a:endParaRPr lang="es-ES" dirty="0"/>
          </a:p>
          <a:p>
            <a:pPr lvl="0"/>
            <a:r>
              <a:rPr lang="es-ES" i="1" dirty="0"/>
              <a:t>¿Qué documentos y en qué forma se deben obtener de UBP?</a:t>
            </a:r>
            <a:endParaRPr lang="es-ES" dirty="0"/>
          </a:p>
          <a:p>
            <a:pPr marL="0" indent="0">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-22-			                      </a:t>
            </a:r>
          </a:p>
        </p:txBody>
      </p:sp>
    </p:spTree>
    <p:extLst>
      <p:ext uri="{BB962C8B-B14F-4D97-AF65-F5344CB8AC3E}">
        <p14:creationId xmlns:p14="http://schemas.microsoft.com/office/powerpoint/2010/main" val="915111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104800" y="180908"/>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PREGUNTAS </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259036"/>
            <a:ext cx="8334473" cy="5598456"/>
          </a:xfrm>
          <a:ln>
            <a:solidFill>
              <a:srgbClr val="2F618F"/>
            </a:solidFill>
            <a:miter lim="800000"/>
            <a:headEnd/>
            <a:tailEnd/>
          </a:ln>
        </p:spPr>
        <p:txBody>
          <a:bodyPr wrap="square">
            <a:spAutoFit/>
          </a:bodyPr>
          <a:lstStyle/>
          <a:p>
            <a:pPr lvl="0" algn="just"/>
            <a:r>
              <a:rPr lang="es-ES" sz="3000" i="1" dirty="0"/>
              <a:t>¿Con qué banco se debe contactar y de qué forma?, ¿con qué tipo de solicitud durante la investigación?</a:t>
            </a:r>
            <a:endParaRPr lang="es-ES" sz="3000" dirty="0"/>
          </a:p>
          <a:p>
            <a:pPr lvl="0" algn="just"/>
            <a:r>
              <a:rPr lang="es-ES" sz="3000" i="1" dirty="0"/>
              <a:t>¿Cómo se puede recuperar el dinero, si es posible?</a:t>
            </a:r>
            <a:endParaRPr lang="es-ES" sz="3000" dirty="0"/>
          </a:p>
          <a:p>
            <a:pPr lvl="0" algn="just"/>
            <a:r>
              <a:rPr lang="es-ES" sz="3000" i="1" dirty="0"/>
              <a:t>¿Qué tipo de solicitudes y/o pedidos se pueden emitir a todas las entidades comerciales y bancos?</a:t>
            </a:r>
            <a:endParaRPr lang="es-ES" sz="3000" dirty="0"/>
          </a:p>
          <a:p>
            <a:pPr lvl="0" algn="just"/>
            <a:r>
              <a:rPr lang="es-ES" sz="3000" i="1" dirty="0"/>
              <a:t>¿Cuáles son los motivos para adoptar este tipo de medidas?</a:t>
            </a:r>
            <a:endParaRPr lang="es-ES" sz="3000" dirty="0"/>
          </a:p>
          <a:p>
            <a:pPr lvl="0" algn="just"/>
            <a:r>
              <a:rPr lang="es-ES" sz="3000" i="1" dirty="0"/>
              <a:t>¿Qué artículos del Convenio de Budapest se aplicarán?</a:t>
            </a:r>
            <a:endParaRPr lang="es-ES" sz="3000" dirty="0"/>
          </a:p>
          <a:p>
            <a:pPr marL="0" indent="0">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-23-			                      </a:t>
            </a:r>
          </a:p>
        </p:txBody>
      </p:sp>
    </p:spTree>
    <p:extLst>
      <p:ext uri="{BB962C8B-B14F-4D97-AF65-F5344CB8AC3E}">
        <p14:creationId xmlns:p14="http://schemas.microsoft.com/office/powerpoint/2010/main" val="1406707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320824" y="251152"/>
            <a:ext cx="11809314"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b="1" dirty="0">
                <a:solidFill>
                  <a:schemeClr val="bg1"/>
                </a:solidFill>
                <a:latin typeface="Verdana" charset="0"/>
                <a:cs typeface="Verdana" charset="0"/>
              </a:rPr>
              <a:t>PASOS CLAVE DE LA INVESTIGACIÓN </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0" y="1259036"/>
            <a:ext cx="8712970" cy="2866426"/>
          </a:xfrm>
          <a:ln>
            <a:solidFill>
              <a:srgbClr val="2F618F"/>
            </a:solidFill>
            <a:miter lim="800000"/>
            <a:headEnd/>
            <a:tailEnd/>
          </a:ln>
        </p:spPr>
        <p:txBody>
          <a:bodyPr wrap="square">
            <a:spAutoFit/>
          </a:bodyPr>
          <a:lstStyle/>
          <a:p>
            <a:pPr lvl="0"/>
            <a:r>
              <a:rPr lang="es-ES" i="1" dirty="0"/>
              <a:t>Toma de declaración a los posibles sospechosos;</a:t>
            </a:r>
            <a:endParaRPr lang="es-ES" dirty="0"/>
          </a:p>
          <a:p>
            <a:pPr lvl="0"/>
            <a:r>
              <a:rPr lang="es-ES" i="1" dirty="0"/>
              <a:t>Toma de declaración a los representantes del FBA;</a:t>
            </a:r>
            <a:endParaRPr lang="es-ES" dirty="0"/>
          </a:p>
          <a:p>
            <a:pPr lvl="0"/>
            <a:r>
              <a:rPr lang="es-ES" i="1" dirty="0"/>
              <a:t>Obtención de pruebas electrónicas y de otro tipo del FBA;</a:t>
            </a:r>
            <a:endParaRPr lang="es-ES" dirty="0"/>
          </a:p>
          <a:p>
            <a:pPr lvl="0"/>
            <a:r>
              <a:rPr lang="es-ES" i="1" dirty="0"/>
              <a:t>Toma de declaración a los representantes de UBP;</a:t>
            </a:r>
            <a:endParaRPr lang="es-ES" dirty="0"/>
          </a:p>
          <a:p>
            <a:pPr lvl="0"/>
            <a:r>
              <a:rPr lang="es-ES" i="1" dirty="0"/>
              <a:t>Obtención de pruebas electrónicas y de otro tipo de UBP;</a:t>
            </a: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660530"/>
            <a:ext cx="9215438" cy="296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-24-			                      </a:t>
            </a:r>
          </a:p>
        </p:txBody>
      </p:sp>
    </p:spTree>
    <p:extLst>
      <p:ext uri="{BB962C8B-B14F-4D97-AF65-F5344CB8AC3E}">
        <p14:creationId xmlns:p14="http://schemas.microsoft.com/office/powerpoint/2010/main" val="36431671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320824" y="251152"/>
            <a:ext cx="11809314"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b="1" dirty="0">
                <a:solidFill>
                  <a:schemeClr val="bg1"/>
                </a:solidFill>
                <a:latin typeface="Verdana" charset="0"/>
                <a:cs typeface="Verdana" charset="0"/>
              </a:rPr>
              <a:t>PASOS CLAVE DE LA INVESTIGACIÓN </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92661" y="1060950"/>
            <a:ext cx="8712970" cy="6048835"/>
          </a:xfrm>
          <a:ln>
            <a:solidFill>
              <a:srgbClr val="2F618F"/>
            </a:solidFill>
            <a:miter lim="800000"/>
            <a:headEnd/>
            <a:tailEnd/>
          </a:ln>
        </p:spPr>
        <p:txBody>
          <a:bodyPr wrap="square">
            <a:spAutoFit/>
          </a:bodyPr>
          <a:lstStyle/>
          <a:p>
            <a:pPr lvl="0"/>
            <a:endParaRPr lang="es-ES" sz="2600" i="1" dirty="0"/>
          </a:p>
          <a:p>
            <a:pPr lvl="0"/>
            <a:r>
              <a:rPr lang="es-ES" sz="2600" i="1" dirty="0"/>
              <a:t>Toma de declaración a los representantes de DSBN en </a:t>
            </a:r>
            <a:r>
              <a:rPr lang="es-ES" sz="2600" i="1" dirty="0" err="1"/>
              <a:t>Norland</a:t>
            </a:r>
            <a:r>
              <a:rPr lang="es-ES" sz="2600" i="1" dirty="0"/>
              <a:t> y </a:t>
            </a:r>
            <a:r>
              <a:rPr lang="es-ES" sz="2600" i="1" dirty="0" err="1"/>
              <a:t>Ostland</a:t>
            </a:r>
            <a:r>
              <a:rPr lang="es-ES" sz="2600" i="1" dirty="0"/>
              <a:t>;</a:t>
            </a:r>
            <a:endParaRPr lang="es-ES" sz="2600" dirty="0"/>
          </a:p>
          <a:p>
            <a:pPr lvl="0"/>
            <a:r>
              <a:rPr lang="es-ES" sz="2600" i="1" dirty="0"/>
              <a:t>Obtención de pruebas electrónicas y de otro tipo de ambos bancos;</a:t>
            </a:r>
            <a:endParaRPr lang="es-ES" sz="2600" dirty="0"/>
          </a:p>
          <a:p>
            <a:pPr lvl="0"/>
            <a:r>
              <a:rPr lang="es-ES" sz="2600" i="1" dirty="0"/>
              <a:t>Obtención de pruebas del órgano de registro empresarial competente en </a:t>
            </a:r>
            <a:r>
              <a:rPr lang="es-ES" sz="2600" i="1" dirty="0" err="1"/>
              <a:t>Ostland</a:t>
            </a:r>
            <a:r>
              <a:rPr lang="es-ES" sz="2600" i="1" dirty="0"/>
              <a:t>;</a:t>
            </a:r>
            <a:endParaRPr lang="es-ES" sz="2600" dirty="0"/>
          </a:p>
          <a:p>
            <a:pPr lvl="0"/>
            <a:r>
              <a:rPr lang="es-ES" sz="2600" i="1" dirty="0"/>
              <a:t>Cooperación entre la policía, la fiscalía y, en su caso, los jueces de instrucción;</a:t>
            </a:r>
          </a:p>
          <a:p>
            <a:pPr lvl="0"/>
            <a:r>
              <a:rPr lang="es-ES" sz="2600" i="1" dirty="0"/>
              <a:t>Inclusión de asistencia jurídica internacional en las disposiciones del Convenio de Budapest.</a:t>
            </a:r>
            <a:endParaRPr lang="es-ES" sz="2600" dirty="0"/>
          </a:p>
          <a:p>
            <a:pPr marL="0" lvl="0" indent="0">
              <a:buNone/>
            </a:pPr>
            <a:endParaRPr lang="es-ES" dirty="0"/>
          </a:p>
          <a:p>
            <a:pPr marL="0" indent="0">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660530"/>
            <a:ext cx="9215438" cy="29686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-25-			                      </a:t>
            </a:r>
          </a:p>
        </p:txBody>
      </p:sp>
    </p:spTree>
    <p:extLst>
      <p:ext uri="{BB962C8B-B14F-4D97-AF65-F5344CB8AC3E}">
        <p14:creationId xmlns:p14="http://schemas.microsoft.com/office/powerpoint/2010/main" val="2071975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778188" y="278613"/>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PRUEBAS ELECTRONICAS CLAVE </a:t>
            </a:r>
            <a:r>
              <a:rPr lang="en-GB" sz="2800" b="1" dirty="0">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259036"/>
            <a:ext cx="8334473" cy="4674100"/>
          </a:xfrm>
          <a:ln>
            <a:solidFill>
              <a:srgbClr val="2F618F"/>
            </a:solidFill>
            <a:miter lim="800000"/>
            <a:headEnd/>
            <a:tailEnd/>
          </a:ln>
        </p:spPr>
        <p:txBody>
          <a:bodyPr wrap="square">
            <a:spAutoFit/>
          </a:bodyPr>
          <a:lstStyle/>
          <a:p>
            <a:pPr lvl="0"/>
            <a:r>
              <a:rPr lang="es-ES" i="1" dirty="0"/>
              <a:t>Registros informáticos del FBA;</a:t>
            </a:r>
            <a:endParaRPr lang="es-ES" dirty="0"/>
          </a:p>
          <a:p>
            <a:pPr lvl="0"/>
            <a:r>
              <a:rPr lang="es-ES" i="1" dirty="0"/>
              <a:t>Spyware utilizado en el FBA;</a:t>
            </a:r>
            <a:endParaRPr lang="es-ES" dirty="0"/>
          </a:p>
          <a:p>
            <a:pPr lvl="0"/>
            <a:r>
              <a:rPr lang="es-ES" i="1" dirty="0"/>
              <a:t>Servidor SMTP y registro para enviar correos electrónicos falsos;</a:t>
            </a:r>
            <a:endParaRPr lang="es-ES" dirty="0"/>
          </a:p>
          <a:p>
            <a:pPr lvl="0"/>
            <a:r>
              <a:rPr lang="en-US" i="1" dirty="0" err="1"/>
              <a:t>Criptomoneda</a:t>
            </a:r>
            <a:r>
              <a:rPr lang="en-US" i="1" dirty="0"/>
              <a:t> (Bitcoin), blockchain, </a:t>
            </a:r>
            <a:r>
              <a:rPr lang="en-US" i="1" dirty="0" err="1"/>
              <a:t>registro</a:t>
            </a:r>
            <a:r>
              <a:rPr lang="en-US" i="1" dirty="0"/>
              <a:t> blockchain;</a:t>
            </a:r>
            <a:endParaRPr lang="es-ES" dirty="0"/>
          </a:p>
          <a:p>
            <a:pPr lvl="0"/>
            <a:r>
              <a:rPr lang="es-ES" i="1" dirty="0"/>
              <a:t>Correos electrónicos habituales;</a:t>
            </a:r>
            <a:endParaRPr lang="es-ES" dirty="0"/>
          </a:p>
          <a:p>
            <a:pPr lvl="0"/>
            <a:r>
              <a:rPr lang="es-ES" i="1" dirty="0"/>
              <a:t>Correo electrónico falso con encabezado completo;</a:t>
            </a:r>
            <a:endParaRPr lang="es-ES" dirty="0"/>
          </a:p>
          <a:p>
            <a:pPr marL="0" indent="0" algn="just">
              <a:buNone/>
            </a:pPr>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4">
              <a:lumMod val="40000"/>
              <a:lumOff val="6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solidFill>
                  <a:srgbClr val="FFFFFF"/>
                </a:solidFill>
                <a:latin typeface="Verdana" charset="0"/>
                <a:cs typeface="Verdana" charset="0"/>
              </a:rPr>
              <a:t>	-26-			                      </a:t>
            </a:r>
          </a:p>
        </p:txBody>
      </p:sp>
    </p:spTree>
    <p:extLst>
      <p:ext uri="{BB962C8B-B14F-4D97-AF65-F5344CB8AC3E}">
        <p14:creationId xmlns:p14="http://schemas.microsoft.com/office/powerpoint/2010/main" val="2039593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778188" y="278613"/>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latin typeface="Verdana" charset="0"/>
                <a:cs typeface="Verdana" charset="0"/>
              </a:rPr>
              <a:t>PRUEBAS ELECTRONICAS CLAVE </a:t>
            </a:r>
            <a:r>
              <a:rPr lang="en-GB" sz="2800" b="1" dirty="0">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737651"/>
            <a:ext cx="8334473" cy="3898503"/>
          </a:xfrm>
          <a:ln>
            <a:solidFill>
              <a:srgbClr val="2F618F"/>
            </a:solidFill>
            <a:miter lim="800000"/>
            <a:headEnd/>
            <a:tailEnd/>
          </a:ln>
        </p:spPr>
        <p:txBody>
          <a:bodyPr wrap="square">
            <a:spAutoFit/>
          </a:bodyPr>
          <a:lstStyle/>
          <a:p>
            <a:r>
              <a:rPr lang="es-ES" i="1" dirty="0"/>
              <a:t>Factura falsa;</a:t>
            </a:r>
            <a:endParaRPr lang="es-ES" dirty="0"/>
          </a:p>
          <a:p>
            <a:pPr lvl="0"/>
            <a:r>
              <a:rPr lang="es-ES" i="1" dirty="0"/>
              <a:t>Registros informáticos de UBP;</a:t>
            </a:r>
            <a:endParaRPr lang="es-ES" dirty="0"/>
          </a:p>
          <a:p>
            <a:pPr lvl="0"/>
            <a:r>
              <a:rPr lang="es-ES" i="1" dirty="0"/>
              <a:t>Registros bancarios y de cuentas del DSBN;</a:t>
            </a:r>
            <a:endParaRPr lang="es-ES" dirty="0"/>
          </a:p>
          <a:p>
            <a:pPr lvl="0"/>
            <a:r>
              <a:rPr lang="es-ES" i="1" dirty="0"/>
              <a:t>Registros del órgano de registro de empresas;</a:t>
            </a:r>
            <a:endParaRPr lang="es-ES" dirty="0"/>
          </a:p>
          <a:p>
            <a:pPr lvl="0"/>
            <a:r>
              <a:rPr lang="es-ES" i="1" dirty="0"/>
              <a:t>Registros de vigilancia;</a:t>
            </a:r>
            <a:endParaRPr lang="es-ES" dirty="0"/>
          </a:p>
          <a:p>
            <a:pPr lvl="0"/>
            <a:r>
              <a:rPr lang="es-ES" i="1" dirty="0"/>
              <a:t>Otras pruebas electrónicas.</a:t>
            </a:r>
            <a:endParaRPr lang="es-ES" dirty="0"/>
          </a:p>
          <a:p>
            <a:pPr lvl="0"/>
            <a:endParaRPr lang="es-ES" dirty="0"/>
          </a:p>
          <a:p>
            <a:pPr algn="just"/>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solidFill>
            <a:schemeClr val="accent4">
              <a:lumMod val="40000"/>
              <a:lumOff val="60000"/>
            </a:scheme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latin typeface="Verdana" charset="0"/>
                <a:cs typeface="Verdana" charset="0"/>
              </a:rPr>
              <a:t>Caso</a:t>
            </a:r>
            <a:r>
              <a:rPr lang="en-US" sz="1200" b="1" dirty="0">
                <a:latin typeface="Verdana" charset="0"/>
                <a:cs typeface="Verdana" charset="0"/>
              </a:rPr>
              <a:t> </a:t>
            </a:r>
            <a:r>
              <a:rPr lang="en-US" sz="1200" b="1" dirty="0" err="1">
                <a:latin typeface="Verdana" charset="0"/>
                <a:cs typeface="Verdana" charset="0"/>
              </a:rPr>
              <a:t>práctico</a:t>
            </a:r>
            <a:r>
              <a:rPr lang="en-US" sz="1200" b="1" dirty="0">
                <a:latin typeface="Verdana" charset="0"/>
                <a:cs typeface="Verdana" charset="0"/>
              </a:rPr>
              <a:t> </a:t>
            </a:r>
            <a:r>
              <a:rPr lang="en-US" sz="1200" b="1" dirty="0" err="1">
                <a:latin typeface="Verdana" charset="0"/>
                <a:cs typeface="Verdana" charset="0"/>
              </a:rPr>
              <a:t>ejercicio</a:t>
            </a:r>
            <a:r>
              <a:rPr lang="en-US" sz="1200" b="1" dirty="0">
                <a:latin typeface="Verdana" charset="0"/>
                <a:cs typeface="Verdana" charset="0"/>
              </a:rPr>
              <a:t> de </a:t>
            </a:r>
            <a:r>
              <a:rPr lang="en-US" sz="1200" b="1" dirty="0" err="1">
                <a:latin typeface="Verdana" charset="0"/>
                <a:cs typeface="Verdana" charset="0"/>
              </a:rPr>
              <a:t>investigación</a:t>
            </a:r>
            <a:r>
              <a:rPr lang="en-US" sz="1200" b="1" dirty="0">
                <a:solidFill>
                  <a:srgbClr val="FFFFFF"/>
                </a:solidFill>
                <a:latin typeface="Verdana" charset="0"/>
                <a:cs typeface="Verdana" charset="0"/>
              </a:rPr>
              <a:t>	-27-			                      </a:t>
            </a:r>
          </a:p>
        </p:txBody>
      </p:sp>
    </p:spTree>
    <p:extLst>
      <p:ext uri="{BB962C8B-B14F-4D97-AF65-F5344CB8AC3E}">
        <p14:creationId xmlns:p14="http://schemas.microsoft.com/office/powerpoint/2010/main" val="1648728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HECHOS INICIALES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910507" y="1774765"/>
            <a:ext cx="8334473" cy="3615349"/>
          </a:xfrm>
          <a:ln>
            <a:solidFill>
              <a:srgbClr val="2F618F"/>
            </a:solidFill>
            <a:miter lim="800000"/>
            <a:headEnd/>
            <a:tailEnd/>
          </a:ln>
        </p:spPr>
        <p:txBody>
          <a:bodyPr wrap="square">
            <a:spAutoFit/>
          </a:bodyPr>
          <a:lstStyle/>
          <a:p>
            <a:pPr marL="0" indent="0" algn="just">
              <a:buNone/>
            </a:pPr>
            <a:r>
              <a:rPr lang="es-ES" sz="2400" i="1" dirty="0"/>
              <a:t> </a:t>
            </a:r>
            <a:endParaRPr lang="es-ES" sz="2400" dirty="0"/>
          </a:p>
          <a:p>
            <a:pPr algn="just"/>
            <a:r>
              <a:rPr lang="es-ES" i="1" dirty="0"/>
              <a:t>DLO identificó a un socio, bien conocido en el sector, para el suministro de productos y servicios de impresión. El socio seleccionado, </a:t>
            </a:r>
            <a:r>
              <a:rPr lang="es-ES" i="1" dirty="0" err="1"/>
              <a:t>United</a:t>
            </a:r>
            <a:r>
              <a:rPr lang="es-ES" i="1" dirty="0"/>
              <a:t> Bank </a:t>
            </a:r>
            <a:r>
              <a:rPr lang="es-ES" i="1" dirty="0" err="1"/>
              <a:t>Printing</a:t>
            </a:r>
            <a:r>
              <a:rPr lang="es-ES" i="1" dirty="0"/>
              <a:t> (UBP) tiene su sede en Atlantis y una sucursal europea con sede en </a:t>
            </a:r>
            <a:r>
              <a:rPr lang="es-ES" i="1" dirty="0" err="1"/>
              <a:t>Norland</a:t>
            </a:r>
            <a:r>
              <a:rPr lang="es-ES" i="1" dirty="0"/>
              <a:t>. El DLO también se implicó internamente con el Departamento Financiero del FBA)".</a:t>
            </a:r>
            <a:endParaRPr lang="es-ES"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-3-				                      </a:t>
            </a:r>
          </a:p>
        </p:txBody>
      </p:sp>
    </p:spTree>
    <p:extLst>
      <p:ext uri="{BB962C8B-B14F-4D97-AF65-F5344CB8AC3E}">
        <p14:creationId xmlns:p14="http://schemas.microsoft.com/office/powerpoint/2010/main" val="17251180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343472" y="18493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EVIDENCIAS INICIALES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1" y="1112859"/>
            <a:ext cx="8334473" cy="5077287"/>
          </a:xfrm>
          <a:ln>
            <a:solidFill>
              <a:srgbClr val="2F618F"/>
            </a:solidFill>
            <a:miter lim="800000"/>
            <a:headEnd/>
            <a:tailEnd/>
          </a:ln>
        </p:spPr>
        <p:txBody>
          <a:bodyPr wrap="square">
            <a:spAutoFit/>
          </a:bodyPr>
          <a:lstStyle/>
          <a:p>
            <a:pPr lvl="0"/>
            <a:endParaRPr lang="es-ES" sz="3000" dirty="0"/>
          </a:p>
          <a:p>
            <a:pPr lvl="0"/>
            <a:r>
              <a:rPr lang="es-ES" sz="3000" dirty="0"/>
              <a:t>Perfil de empresa del Federal Bank of Atlantis;</a:t>
            </a:r>
          </a:p>
          <a:p>
            <a:pPr lvl="0"/>
            <a:r>
              <a:rPr lang="es-ES" sz="3000" dirty="0"/>
              <a:t>Perfil de empresa de </a:t>
            </a:r>
            <a:r>
              <a:rPr lang="es-ES" sz="3000" dirty="0" err="1"/>
              <a:t>United</a:t>
            </a:r>
            <a:r>
              <a:rPr lang="es-ES" sz="3000" dirty="0"/>
              <a:t> Bank </a:t>
            </a:r>
            <a:r>
              <a:rPr lang="es-ES" sz="3000" dirty="0" err="1"/>
              <a:t>Printing</a:t>
            </a:r>
            <a:r>
              <a:rPr lang="es-ES" sz="3000" dirty="0"/>
              <a:t>;</a:t>
            </a:r>
          </a:p>
          <a:p>
            <a:pPr lvl="0"/>
            <a:r>
              <a:rPr lang="en-US" sz="3000" dirty="0" err="1"/>
              <a:t>Perfil</a:t>
            </a:r>
            <a:r>
              <a:rPr lang="en-US" sz="3000" dirty="0"/>
              <a:t> de </a:t>
            </a:r>
            <a:r>
              <a:rPr lang="en-US" sz="3000" dirty="0" err="1"/>
              <a:t>empresa</a:t>
            </a:r>
            <a:r>
              <a:rPr lang="en-US" sz="3000" dirty="0"/>
              <a:t> del Docklands Security Bank of Norland.</a:t>
            </a:r>
            <a:endParaRPr lang="es-ES" sz="3000" dirty="0"/>
          </a:p>
          <a:p>
            <a:pPr lvl="0"/>
            <a:r>
              <a:rPr lang="es-ES" sz="3000" dirty="0"/>
              <a:t>Anuncio del FBA de su bono aniversario;</a:t>
            </a:r>
          </a:p>
          <a:p>
            <a:pPr lvl="0"/>
            <a:r>
              <a:rPr lang="es-ES" sz="3000" dirty="0"/>
              <a:t>Bono del FBA</a:t>
            </a:r>
          </a:p>
          <a:p>
            <a:pPr lvl="0"/>
            <a:r>
              <a:rPr lang="es-ES" sz="3000" dirty="0"/>
              <a:t>1</a:t>
            </a:r>
            <a:r>
              <a:rPr lang="es-ES" sz="3000" baseline="30000" dirty="0"/>
              <a:t>er</a:t>
            </a:r>
            <a:r>
              <a:rPr lang="es-ES" sz="3000" dirty="0"/>
              <a:t> correo electrónico;</a:t>
            </a:r>
          </a:p>
          <a:p>
            <a:pPr lvl="0"/>
            <a:r>
              <a:rPr lang="es-ES" sz="3000" dirty="0"/>
              <a:t>2º correo electrónico;</a:t>
            </a:r>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-4-			                      </a:t>
            </a:r>
          </a:p>
        </p:txBody>
      </p:sp>
    </p:spTree>
    <p:extLst>
      <p:ext uri="{BB962C8B-B14F-4D97-AF65-F5344CB8AC3E}">
        <p14:creationId xmlns:p14="http://schemas.microsoft.com/office/powerpoint/2010/main" val="175285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117192" y="251152"/>
            <a:ext cx="80645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b="1" dirty="0">
                <a:solidFill>
                  <a:schemeClr val="bg1"/>
                </a:solidFill>
                <a:latin typeface="Verdana" charset="0"/>
                <a:cs typeface="Verdana" charset="0"/>
              </a:rPr>
              <a:t>HECHOS INICIALES – PREGUNTAS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2045493" y="1556792"/>
            <a:ext cx="8064500" cy="4571508"/>
          </a:xfrm>
          <a:ln>
            <a:solidFill>
              <a:srgbClr val="2F618F"/>
            </a:solidFill>
            <a:miter lim="800000"/>
            <a:headEnd/>
            <a:tailEnd/>
          </a:ln>
        </p:spPr>
        <p:txBody>
          <a:bodyPr>
            <a:spAutoFit/>
          </a:bodyPr>
          <a:lstStyle/>
          <a:p>
            <a:r>
              <a:rPr lang="es-ES" i="1" dirty="0"/>
              <a:t>Fijar los hechos principales</a:t>
            </a:r>
          </a:p>
          <a:p>
            <a:endParaRPr lang="es-ES" i="1" dirty="0"/>
          </a:p>
          <a:p>
            <a:pPr algn="just"/>
            <a:r>
              <a:rPr lang="es-ES" i="1" dirty="0"/>
              <a:t>¿Qué autoridades y qué tipo de herramientas legales se emplearán a nivel local para establecer los hechos principales antes mencionados?</a:t>
            </a:r>
          </a:p>
          <a:p>
            <a:endParaRPr lang="es-ES" dirty="0"/>
          </a:p>
          <a:p>
            <a:pPr algn="just"/>
            <a:r>
              <a:rPr lang="es-ES" i="1" dirty="0"/>
              <a:t>¿Cómo influirán estos hechos sobre un mayor desarrollo de la investigación?</a:t>
            </a:r>
            <a:endParaRPr lang="es-ES" dirty="0"/>
          </a:p>
          <a:p>
            <a:r>
              <a:rPr lang="es-ES" dirty="0"/>
              <a:t> </a:t>
            </a:r>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practico</a:t>
            </a:r>
            <a:r>
              <a:rPr lang="en-US" sz="1200" b="1" dirty="0">
                <a:solidFill>
                  <a:srgbClr val="FFFFFF"/>
                </a:solidFill>
                <a:latin typeface="Verdana" charset="0"/>
                <a:cs typeface="Verdana" charset="0"/>
              </a:rPr>
              <a:t> –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-5 -</a:t>
            </a:r>
          </a:p>
        </p:txBody>
      </p:sp>
    </p:spTree>
    <p:extLst>
      <p:ext uri="{BB962C8B-B14F-4D97-AF65-F5344CB8AC3E}">
        <p14:creationId xmlns:p14="http://schemas.microsoft.com/office/powerpoint/2010/main" val="2318117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DATOS INICIALES</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775520" y="1035643"/>
            <a:ext cx="8712968" cy="5651804"/>
          </a:xfrm>
          <a:ln>
            <a:solidFill>
              <a:srgbClr val="2F618F"/>
            </a:solidFill>
            <a:miter lim="800000"/>
            <a:headEnd/>
            <a:tailEnd/>
          </a:ln>
        </p:spPr>
        <p:txBody>
          <a:bodyPr wrap="square">
            <a:spAutoFit/>
          </a:bodyPr>
          <a:lstStyle/>
          <a:p>
            <a:pPr lvl="0"/>
            <a:r>
              <a:rPr lang="es-ES" sz="3000" dirty="0"/>
              <a:t>El Federal Bank of Atlantis (FBA) es un banco conocido, próspero y fiable;</a:t>
            </a:r>
          </a:p>
          <a:p>
            <a:pPr lvl="0"/>
            <a:r>
              <a:rPr lang="es-ES" sz="3000" dirty="0"/>
              <a:t>El FBA desea emitir un bono especial de aniversario;</a:t>
            </a:r>
          </a:p>
          <a:p>
            <a:pPr lvl="0"/>
            <a:r>
              <a:rPr lang="es-ES" sz="3000" dirty="0"/>
              <a:t>El Departamento de Logística y Operaciones (DLO) es responsable de las disposiciones logísticas a este respecto;</a:t>
            </a:r>
          </a:p>
          <a:p>
            <a:pPr lvl="0"/>
            <a:r>
              <a:rPr lang="es-ES" sz="3000" dirty="0" err="1"/>
              <a:t>United</a:t>
            </a:r>
            <a:r>
              <a:rPr lang="es-ES" sz="3000" dirty="0"/>
              <a:t> Bank </a:t>
            </a:r>
            <a:r>
              <a:rPr lang="es-ES" sz="3000" dirty="0" err="1"/>
              <a:t>Printing</a:t>
            </a:r>
            <a:r>
              <a:rPr lang="es-ES" sz="3000" dirty="0"/>
              <a:t> (UBP) es un proveedor de material de impresión;</a:t>
            </a:r>
          </a:p>
          <a:p>
            <a:pPr lvl="0"/>
            <a:r>
              <a:rPr lang="es-ES" sz="3000" dirty="0"/>
              <a:t>Inclusión del Departamento Financiero del FBA por parte del DLO en la logística comercial.</a:t>
            </a:r>
          </a:p>
          <a:p>
            <a:r>
              <a:rPr lang="es-ES" sz="3000" dirty="0"/>
              <a:t> </a:t>
            </a:r>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-6-		                      </a:t>
            </a:r>
          </a:p>
        </p:txBody>
      </p:sp>
    </p:spTree>
    <p:extLst>
      <p:ext uri="{BB962C8B-B14F-4D97-AF65-F5344CB8AC3E}">
        <p14:creationId xmlns:p14="http://schemas.microsoft.com/office/powerpoint/2010/main" val="3307521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7"/>
            <a:ext cx="9180513" cy="93570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9091" name="TextBox 7"/>
          <p:cNvSpPr txBox="1">
            <a:spLocks noChangeArrowheads="1"/>
          </p:cNvSpPr>
          <p:nvPr/>
        </p:nvSpPr>
        <p:spPr bwMode="auto">
          <a:xfrm>
            <a:off x="263352" y="234827"/>
            <a:ext cx="76327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DUDA RAZONABLE</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7"/>
            <a:ext cx="1322388" cy="94523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531938" y="1037806"/>
            <a:ext cx="8856984" cy="5267083"/>
          </a:xfrm>
          <a:ln>
            <a:solidFill>
              <a:srgbClr val="2F618F"/>
            </a:solidFill>
            <a:miter lim="800000"/>
            <a:headEnd/>
            <a:tailEnd/>
          </a:ln>
        </p:spPr>
        <p:txBody>
          <a:bodyPr wrap="square">
            <a:spAutoFit/>
          </a:bodyPr>
          <a:lstStyle/>
          <a:p>
            <a:pPr algn="just"/>
            <a:r>
              <a:rPr lang="ar-SA" dirty="0"/>
              <a:t>“</a:t>
            </a:r>
            <a:r>
              <a:rPr lang="es-ES" sz="3000" i="1" dirty="0"/>
              <a:t>Debido al periodo de vacaciones estivales, el DLO tenía poco personal, y el subdirector optó por personal sin experiencia y de reciente contratación para trabajar en esta actividad, realizar llamadas y colaborar con los colegas del departamento financiero.</a:t>
            </a:r>
            <a:r>
              <a:rPr lang="ar-SA" sz="3000" dirty="0"/>
              <a:t>”</a:t>
            </a:r>
            <a:endParaRPr lang="es-ES" sz="3000" dirty="0"/>
          </a:p>
          <a:p>
            <a:endParaRPr lang="es-ES" sz="3000" dirty="0"/>
          </a:p>
          <a:p>
            <a:pPr algn="just"/>
            <a:r>
              <a:rPr lang="es-ES" dirty="0"/>
              <a:t> </a:t>
            </a:r>
            <a:r>
              <a:rPr lang="en-US" altLang="es-ES" sz="3000" i="1" dirty="0">
                <a:solidFill>
                  <a:srgbClr val="000000"/>
                </a:solidFill>
              </a:rPr>
              <a:t>El </a:t>
            </a:r>
            <a:r>
              <a:rPr lang="en-US" altLang="es-ES" sz="3000" i="1" dirty="0" err="1">
                <a:solidFill>
                  <a:srgbClr val="000000"/>
                </a:solidFill>
              </a:rPr>
              <a:t>objetivo</a:t>
            </a:r>
            <a:r>
              <a:rPr lang="en-US" altLang="es-ES" sz="3000" i="1" dirty="0">
                <a:solidFill>
                  <a:srgbClr val="000000"/>
                </a:solidFill>
              </a:rPr>
              <a:t> era </a:t>
            </a:r>
            <a:r>
              <a:rPr lang="en-US" altLang="es-ES" sz="3000" i="1" dirty="0" err="1">
                <a:solidFill>
                  <a:srgbClr val="000000"/>
                </a:solidFill>
              </a:rPr>
              <a:t>tener</a:t>
            </a:r>
            <a:r>
              <a:rPr lang="en-US" altLang="es-ES" sz="3000" i="1" dirty="0">
                <a:solidFill>
                  <a:srgbClr val="000000"/>
                </a:solidFill>
              </a:rPr>
              <a:t> </a:t>
            </a:r>
            <a:r>
              <a:rPr lang="en-US" altLang="es-ES" sz="3000" i="1" dirty="0" err="1">
                <a:solidFill>
                  <a:srgbClr val="000000"/>
                </a:solidFill>
              </a:rPr>
              <a:t>acceso</a:t>
            </a:r>
            <a:r>
              <a:rPr lang="en-US" altLang="es-ES" sz="3000" i="1" dirty="0">
                <a:solidFill>
                  <a:srgbClr val="000000"/>
                </a:solidFill>
              </a:rPr>
              <a:t> </a:t>
            </a:r>
            <a:r>
              <a:rPr lang="en-US" altLang="es-ES" sz="3000" i="1" dirty="0" err="1">
                <a:solidFill>
                  <a:srgbClr val="000000"/>
                </a:solidFill>
              </a:rPr>
              <a:t>directo</a:t>
            </a:r>
            <a:r>
              <a:rPr lang="en-US" altLang="es-ES" sz="3000" i="1" dirty="0">
                <a:solidFill>
                  <a:srgbClr val="000000"/>
                </a:solidFill>
              </a:rPr>
              <a:t> a </a:t>
            </a:r>
            <a:r>
              <a:rPr lang="en-US" altLang="es-ES" sz="3000" i="1" dirty="0" err="1">
                <a:solidFill>
                  <a:srgbClr val="000000"/>
                </a:solidFill>
              </a:rPr>
              <a:t>los</a:t>
            </a:r>
            <a:r>
              <a:rPr lang="en-US" altLang="es-ES" sz="3000" i="1" dirty="0">
                <a:solidFill>
                  <a:srgbClr val="000000"/>
                </a:solidFill>
              </a:rPr>
              <a:t> </a:t>
            </a:r>
            <a:r>
              <a:rPr lang="en-US" altLang="es-ES" sz="3000" i="1" dirty="0" err="1">
                <a:solidFill>
                  <a:srgbClr val="000000"/>
                </a:solidFill>
              </a:rPr>
              <a:t>ordenadores</a:t>
            </a:r>
            <a:r>
              <a:rPr lang="en-US" altLang="es-ES" sz="3000" i="1" dirty="0">
                <a:solidFill>
                  <a:srgbClr val="000000"/>
                </a:solidFill>
              </a:rPr>
              <a:t> del FBA e </a:t>
            </a:r>
            <a:r>
              <a:rPr lang="en-US" altLang="es-ES" sz="3000" i="1" dirty="0" err="1">
                <a:solidFill>
                  <a:srgbClr val="000000"/>
                </a:solidFill>
              </a:rPr>
              <a:t>introducir</a:t>
            </a:r>
            <a:r>
              <a:rPr lang="en-US" altLang="es-ES" sz="3000" i="1" dirty="0">
                <a:solidFill>
                  <a:srgbClr val="000000"/>
                </a:solidFill>
              </a:rPr>
              <a:t> spyware </a:t>
            </a:r>
            <a:r>
              <a:rPr lang="en-US" altLang="es-ES" sz="3000" i="1" dirty="0" err="1">
                <a:solidFill>
                  <a:srgbClr val="000000"/>
                </a:solidFill>
              </a:rPr>
              <a:t>específico</a:t>
            </a:r>
            <a:r>
              <a:rPr lang="en-US" altLang="es-ES" sz="3000" i="1" dirty="0">
                <a:solidFill>
                  <a:srgbClr val="000000"/>
                </a:solidFill>
              </a:rPr>
              <a:t> de </a:t>
            </a:r>
            <a:r>
              <a:rPr lang="en-US" altLang="es-ES" sz="3000" i="1" dirty="0" err="1">
                <a:solidFill>
                  <a:srgbClr val="000000"/>
                </a:solidFill>
              </a:rPr>
              <a:t>correo</a:t>
            </a:r>
            <a:r>
              <a:rPr lang="en-US" altLang="es-ES" sz="3000" i="1" dirty="0">
                <a:solidFill>
                  <a:srgbClr val="000000"/>
                </a:solidFill>
              </a:rPr>
              <a:t> </a:t>
            </a:r>
            <a:r>
              <a:rPr lang="en-US" altLang="es-ES" sz="3000" i="1" dirty="0" err="1">
                <a:solidFill>
                  <a:srgbClr val="000000"/>
                </a:solidFill>
              </a:rPr>
              <a:t>electrónico</a:t>
            </a:r>
            <a:r>
              <a:rPr lang="en-US" altLang="es-ES" sz="3000" i="1" dirty="0">
                <a:solidFill>
                  <a:srgbClr val="000000"/>
                </a:solidFill>
              </a:rPr>
              <a:t> </a:t>
            </a:r>
            <a:r>
              <a:rPr lang="en-US" altLang="es-ES" sz="3000" i="1" dirty="0" err="1">
                <a:solidFill>
                  <a:srgbClr val="000000"/>
                </a:solidFill>
              </a:rPr>
              <a:t>capaz</a:t>
            </a:r>
            <a:r>
              <a:rPr lang="en-US" altLang="es-ES" sz="3000" i="1" dirty="0">
                <a:solidFill>
                  <a:srgbClr val="000000"/>
                </a:solidFill>
              </a:rPr>
              <a:t> de </a:t>
            </a:r>
            <a:r>
              <a:rPr lang="en-US" altLang="es-ES" sz="3000" i="1" dirty="0" err="1">
                <a:solidFill>
                  <a:srgbClr val="000000"/>
                </a:solidFill>
              </a:rPr>
              <a:t>hacer</a:t>
            </a:r>
            <a:r>
              <a:rPr lang="en-US" altLang="es-ES" sz="3000" i="1" dirty="0">
                <a:solidFill>
                  <a:srgbClr val="000000"/>
                </a:solidFill>
              </a:rPr>
              <a:t> </a:t>
            </a:r>
            <a:r>
              <a:rPr lang="en-US" altLang="es-ES" sz="3000" i="1" dirty="0" err="1">
                <a:solidFill>
                  <a:srgbClr val="000000"/>
                </a:solidFill>
              </a:rPr>
              <a:t>copias</a:t>
            </a:r>
            <a:r>
              <a:rPr lang="en-US" altLang="es-ES" sz="3000" i="1" dirty="0">
                <a:solidFill>
                  <a:srgbClr val="000000"/>
                </a:solidFill>
              </a:rPr>
              <a:t> de la </a:t>
            </a:r>
            <a:r>
              <a:rPr lang="en-US" altLang="es-ES" sz="3000" i="1" dirty="0" err="1">
                <a:solidFill>
                  <a:srgbClr val="000000"/>
                </a:solidFill>
              </a:rPr>
              <a:t>correspondencia</a:t>
            </a:r>
            <a:r>
              <a:rPr lang="en-US" altLang="es-ES" sz="3000" i="1" dirty="0">
                <a:solidFill>
                  <a:srgbClr val="000000"/>
                </a:solidFill>
              </a:rPr>
              <a:t> </a:t>
            </a:r>
            <a:r>
              <a:rPr lang="en-US" altLang="es-ES" sz="3000" i="1" dirty="0" err="1">
                <a:solidFill>
                  <a:srgbClr val="000000"/>
                </a:solidFill>
              </a:rPr>
              <a:t>intercambiada</a:t>
            </a:r>
            <a:r>
              <a:rPr lang="en-US" altLang="es-ES" sz="3000" i="1" dirty="0">
                <a:solidFill>
                  <a:srgbClr val="000000"/>
                </a:solidFill>
              </a:rPr>
              <a:t> </a:t>
            </a:r>
            <a:r>
              <a:rPr lang="en-US" altLang="es-ES" sz="3000" i="1" dirty="0" err="1">
                <a:solidFill>
                  <a:srgbClr val="000000"/>
                </a:solidFill>
              </a:rPr>
              <a:t>por</a:t>
            </a:r>
            <a:r>
              <a:rPr lang="en-US" altLang="es-ES" sz="3000" i="1" dirty="0">
                <a:solidFill>
                  <a:srgbClr val="000000"/>
                </a:solidFill>
              </a:rPr>
              <a:t> </a:t>
            </a:r>
            <a:r>
              <a:rPr lang="en-US" altLang="es-ES" sz="3000" i="1" dirty="0" err="1">
                <a:solidFill>
                  <a:srgbClr val="000000"/>
                </a:solidFill>
              </a:rPr>
              <a:t>correo</a:t>
            </a:r>
            <a:r>
              <a:rPr lang="en-US" altLang="es-ES" sz="3000" i="1" dirty="0">
                <a:solidFill>
                  <a:srgbClr val="000000"/>
                </a:solidFill>
              </a:rPr>
              <a:t> </a:t>
            </a:r>
            <a:r>
              <a:rPr lang="en-US" altLang="es-ES" sz="3000" i="1" dirty="0" err="1">
                <a:solidFill>
                  <a:srgbClr val="000000"/>
                </a:solidFill>
              </a:rPr>
              <a:t>electrónico</a:t>
            </a:r>
            <a:endParaRPr lang="es-ES" sz="3000" i="1" dirty="0"/>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-7-			                      </a:t>
            </a:r>
          </a:p>
        </p:txBody>
      </p:sp>
    </p:spTree>
    <p:extLst>
      <p:ext uri="{BB962C8B-B14F-4D97-AF65-F5344CB8AC3E}">
        <p14:creationId xmlns:p14="http://schemas.microsoft.com/office/powerpoint/2010/main" val="174385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343472" y="184937"/>
            <a:ext cx="8136904"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b="1" dirty="0">
                <a:solidFill>
                  <a:schemeClr val="bg1"/>
                </a:solidFill>
                <a:latin typeface="Verdana" charset="0"/>
                <a:cs typeface="Verdana" charset="0"/>
              </a:rPr>
              <a:t>EVIDENCIAS </a:t>
            </a:r>
            <a:r>
              <a:rPr lang="en-GB" sz="2800" b="1" dirty="0">
                <a:solidFill>
                  <a:schemeClr val="bg1"/>
                </a:solidFill>
                <a:latin typeface="Verdana" charset="0"/>
                <a:cs typeface="Verdana" charset="0"/>
              </a:rPr>
              <a:t>				 </a:t>
            </a:r>
            <a:r>
              <a:rPr lang="en-GB" sz="2800" dirty="0">
                <a:solidFill>
                  <a:schemeClr val="bg1"/>
                </a:solidFill>
                <a:latin typeface="Verdana" charset="0"/>
                <a:cs typeface="Verdana" charset="0"/>
              </a:rPr>
              <a:t>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1928764" y="2065551"/>
            <a:ext cx="8334473" cy="2376035"/>
          </a:xfrm>
          <a:ln>
            <a:solidFill>
              <a:srgbClr val="2F618F"/>
            </a:solidFill>
            <a:miter lim="800000"/>
            <a:headEnd/>
            <a:tailEnd/>
          </a:ln>
        </p:spPr>
        <p:txBody>
          <a:bodyPr wrap="square">
            <a:spAutoFit/>
          </a:bodyPr>
          <a:lstStyle/>
          <a:p>
            <a:pPr lvl="0"/>
            <a:r>
              <a:rPr lang="es-ES" dirty="0"/>
              <a:t>1</a:t>
            </a:r>
            <a:r>
              <a:rPr lang="es-ES" baseline="30000" dirty="0"/>
              <a:t>er</a:t>
            </a:r>
            <a:r>
              <a:rPr lang="es-ES" dirty="0"/>
              <a:t> correo electrónico;</a:t>
            </a:r>
          </a:p>
          <a:p>
            <a:pPr lvl="0"/>
            <a:r>
              <a:rPr lang="es-ES" dirty="0"/>
              <a:t>2</a:t>
            </a:r>
            <a:r>
              <a:rPr lang="es-ES" baseline="30000" dirty="0"/>
              <a:t>er</a:t>
            </a:r>
            <a:r>
              <a:rPr lang="es-ES" dirty="0"/>
              <a:t> correo electrónico;</a:t>
            </a:r>
          </a:p>
          <a:p>
            <a:pPr lvl="0"/>
            <a:r>
              <a:rPr lang="es-ES" dirty="0"/>
              <a:t>5º correo electrónico;</a:t>
            </a:r>
          </a:p>
          <a:p>
            <a:pPr lvl="0"/>
            <a:r>
              <a:rPr lang="es-ES" dirty="0"/>
              <a:t>7º correo electrónico.</a:t>
            </a:r>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práctico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-8-			                      </a:t>
            </a:r>
          </a:p>
        </p:txBody>
      </p:sp>
    </p:spTree>
    <p:extLst>
      <p:ext uri="{BB962C8B-B14F-4D97-AF65-F5344CB8AC3E}">
        <p14:creationId xmlns:p14="http://schemas.microsoft.com/office/powerpoint/2010/main" val="4130762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1487488" y="-26988"/>
            <a:ext cx="9180513" cy="1079501"/>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2117192" y="251152"/>
            <a:ext cx="80645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b="1" dirty="0">
                <a:solidFill>
                  <a:schemeClr val="bg1"/>
                </a:solidFill>
                <a:latin typeface="Verdana" charset="0"/>
                <a:cs typeface="Verdana" charset="0"/>
              </a:rPr>
              <a:t>DUDA RAZONABLE – PREGUNTAS </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87487"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2063750" y="1285113"/>
            <a:ext cx="8064500" cy="6814173"/>
          </a:xfrm>
          <a:ln>
            <a:solidFill>
              <a:srgbClr val="2F618F"/>
            </a:solidFill>
            <a:miter lim="800000"/>
            <a:headEnd/>
            <a:tailEnd/>
          </a:ln>
        </p:spPr>
        <p:txBody>
          <a:bodyPr>
            <a:spAutoFit/>
          </a:bodyPr>
          <a:lstStyle/>
          <a:p>
            <a:pPr>
              <a:lnSpc>
                <a:spcPct val="120000"/>
              </a:lnSpc>
            </a:pPr>
            <a:r>
              <a:rPr lang="es-ES" sz="3000" i="1" dirty="0"/>
              <a:t>- ¿Qué medidas deberían adoptarse y qué autoridades deben encargarse de establecer la identidad del posible autor del delito?</a:t>
            </a:r>
            <a:endParaRPr lang="es-ES" sz="3000" dirty="0"/>
          </a:p>
          <a:p>
            <a:pPr>
              <a:lnSpc>
                <a:spcPct val="120000"/>
              </a:lnSpc>
            </a:pPr>
            <a:r>
              <a:rPr lang="es-ES" sz="3000" i="1" dirty="0"/>
              <a:t>- ¿Cómo establecer el tipo de malware utilizado?</a:t>
            </a:r>
            <a:endParaRPr lang="es-ES" sz="3000" dirty="0"/>
          </a:p>
          <a:p>
            <a:pPr>
              <a:lnSpc>
                <a:spcPct val="120000"/>
              </a:lnSpc>
            </a:pPr>
            <a:r>
              <a:rPr lang="es-ES" sz="3000" i="1" dirty="0"/>
              <a:t>- ¿Cómo establecer las consecuencias de ese malware, los rastros de la comunicación del malware con puntos de contacto externos y qué otros hechos importantes debería seguir la investigación en esta etapa?</a:t>
            </a:r>
            <a:endParaRPr lang="es-ES" sz="3000" dirty="0"/>
          </a:p>
          <a:p>
            <a:r>
              <a:rPr lang="es-ES" i="1" dirty="0"/>
              <a:t> </a:t>
            </a:r>
            <a:endParaRPr lang="es-ES" dirty="0"/>
          </a:p>
          <a:p>
            <a:r>
              <a:rPr lang="es-ES" dirty="0"/>
              <a:t> </a:t>
            </a:r>
          </a:p>
          <a:p>
            <a:pPr marL="0" indent="0">
              <a:spcBef>
                <a:spcPts val="1200"/>
              </a:spcBef>
              <a:spcAft>
                <a:spcPts val="1200"/>
              </a:spcAft>
              <a:buNone/>
            </a:pPr>
            <a:endParaRPr lang="en-GB" sz="1400" dirty="0">
              <a:latin typeface="Verdana" charset="0"/>
              <a:ea typeface="ＭＳ Ｐゴシック" charset="0"/>
              <a:cs typeface="ＭＳ Ｐゴシック" charset="0"/>
            </a:endParaRPr>
          </a:p>
        </p:txBody>
      </p:sp>
      <p:sp>
        <p:nvSpPr>
          <p:cNvPr id="10" name="Rectangle 9"/>
          <p:cNvSpPr/>
          <p:nvPr/>
        </p:nvSpPr>
        <p:spPr>
          <a:xfrm>
            <a:off x="1489075" y="6588126"/>
            <a:ext cx="9215438" cy="296863"/>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1531938" y="6597651"/>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dirty="0" err="1">
                <a:solidFill>
                  <a:srgbClr val="FFFFFF"/>
                </a:solidFill>
                <a:latin typeface="Verdana" charset="0"/>
                <a:cs typeface="Verdana" charset="0"/>
              </a:rPr>
              <a:t>Caso</a:t>
            </a:r>
            <a:r>
              <a:rPr lang="en-US" sz="1200" b="1" dirty="0">
                <a:solidFill>
                  <a:srgbClr val="FFFFFF"/>
                </a:solidFill>
                <a:latin typeface="Verdana" charset="0"/>
                <a:cs typeface="Verdana" charset="0"/>
              </a:rPr>
              <a:t> </a:t>
            </a:r>
            <a:r>
              <a:rPr lang="en-US" sz="1200" b="1" dirty="0" err="1">
                <a:solidFill>
                  <a:srgbClr val="FFFFFF"/>
                </a:solidFill>
                <a:latin typeface="Verdana" charset="0"/>
                <a:cs typeface="Verdana" charset="0"/>
              </a:rPr>
              <a:t>practico</a:t>
            </a:r>
            <a:r>
              <a:rPr lang="en-US" sz="1200" b="1" dirty="0">
                <a:solidFill>
                  <a:srgbClr val="FFFFFF"/>
                </a:solidFill>
                <a:latin typeface="Verdana" charset="0"/>
                <a:cs typeface="Verdana" charset="0"/>
              </a:rPr>
              <a:t> – </a:t>
            </a:r>
            <a:r>
              <a:rPr lang="en-US" sz="1200" b="1" dirty="0" err="1">
                <a:solidFill>
                  <a:srgbClr val="FFFFFF"/>
                </a:solidFill>
                <a:latin typeface="Verdana" charset="0"/>
                <a:cs typeface="Verdana" charset="0"/>
              </a:rPr>
              <a:t>ejercicio</a:t>
            </a:r>
            <a:r>
              <a:rPr lang="en-US" sz="1200" b="1" dirty="0">
                <a:solidFill>
                  <a:srgbClr val="FFFFFF"/>
                </a:solidFill>
                <a:latin typeface="Verdana" charset="0"/>
                <a:cs typeface="Verdana" charset="0"/>
              </a:rPr>
              <a:t> de </a:t>
            </a:r>
            <a:r>
              <a:rPr lang="en-US" sz="1200" b="1" dirty="0" err="1">
                <a:solidFill>
                  <a:srgbClr val="FFFFFF"/>
                </a:solidFill>
                <a:latin typeface="Verdana" charset="0"/>
                <a:cs typeface="Verdana" charset="0"/>
              </a:rPr>
              <a:t>investigación</a:t>
            </a:r>
            <a:r>
              <a:rPr lang="en-US" sz="1200" b="1" dirty="0">
                <a:solidFill>
                  <a:srgbClr val="FFFFFF"/>
                </a:solidFill>
                <a:latin typeface="Verdana" charset="0"/>
                <a:cs typeface="Verdana" charset="0"/>
              </a:rPr>
              <a:t>				                      -9 -</a:t>
            </a:r>
          </a:p>
        </p:txBody>
      </p:sp>
    </p:spTree>
    <p:extLst>
      <p:ext uri="{BB962C8B-B14F-4D97-AF65-F5344CB8AC3E}">
        <p14:creationId xmlns:p14="http://schemas.microsoft.com/office/powerpoint/2010/main" val="342069594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TotalTime>
  <Words>1690</Words>
  <Application>Microsoft Macintosh PowerPoint</Application>
  <PresentationFormat>Panorámica</PresentationFormat>
  <Paragraphs>216</Paragraphs>
  <Slides>27</Slides>
  <Notes>27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27</vt:i4>
      </vt:variant>
    </vt:vector>
  </HeadingPairs>
  <TitlesOfParts>
    <vt:vector size="32" baseType="lpstr">
      <vt:lpstr>Arial</vt:lpstr>
      <vt:lpstr>Calibri</vt:lpstr>
      <vt:lpstr>Calibri Light</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Ademas lo más</dc:creator>
  <cp:lastModifiedBy>Ademas lo más</cp:lastModifiedBy>
  <cp:revision>3</cp:revision>
  <dcterms:created xsi:type="dcterms:W3CDTF">2019-04-04T22:16:50Z</dcterms:created>
  <dcterms:modified xsi:type="dcterms:W3CDTF">2019-04-09T16:47:42Z</dcterms:modified>
</cp:coreProperties>
</file>